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4" r:id="rId1"/>
  </p:sldMasterIdLst>
  <p:notesMasterIdLst>
    <p:notesMasterId r:id="rId43"/>
  </p:notesMasterIdLst>
  <p:handoutMasterIdLst>
    <p:handoutMasterId r:id="rId44"/>
  </p:handoutMasterIdLst>
  <p:sldIdLst>
    <p:sldId id="308" r:id="rId2"/>
    <p:sldId id="261" r:id="rId3"/>
    <p:sldId id="333" r:id="rId4"/>
    <p:sldId id="262" r:id="rId5"/>
    <p:sldId id="299" r:id="rId6"/>
    <p:sldId id="272" r:id="rId7"/>
    <p:sldId id="273" r:id="rId8"/>
    <p:sldId id="274" r:id="rId9"/>
    <p:sldId id="275" r:id="rId10"/>
    <p:sldId id="277" r:id="rId11"/>
    <p:sldId id="300" r:id="rId12"/>
    <p:sldId id="304" r:id="rId13"/>
    <p:sldId id="316" r:id="rId14"/>
    <p:sldId id="314" r:id="rId15"/>
    <p:sldId id="320" r:id="rId16"/>
    <p:sldId id="321" r:id="rId17"/>
    <p:sldId id="307" r:id="rId18"/>
    <p:sldId id="281" r:id="rId19"/>
    <p:sldId id="322" r:id="rId20"/>
    <p:sldId id="318" r:id="rId21"/>
    <p:sldId id="324" r:id="rId22"/>
    <p:sldId id="325" r:id="rId23"/>
    <p:sldId id="326" r:id="rId24"/>
    <p:sldId id="327" r:id="rId25"/>
    <p:sldId id="329" r:id="rId26"/>
    <p:sldId id="319" r:id="rId27"/>
    <p:sldId id="292" r:id="rId28"/>
    <p:sldId id="301" r:id="rId29"/>
    <p:sldId id="283" r:id="rId30"/>
    <p:sldId id="332" r:id="rId31"/>
    <p:sldId id="313" r:id="rId32"/>
    <p:sldId id="328" r:id="rId33"/>
    <p:sldId id="293" r:id="rId34"/>
    <p:sldId id="295" r:id="rId35"/>
    <p:sldId id="296" r:id="rId36"/>
    <p:sldId id="297" r:id="rId37"/>
    <p:sldId id="298" r:id="rId38"/>
    <p:sldId id="294" r:id="rId39"/>
    <p:sldId id="331" r:id="rId40"/>
    <p:sldId id="310" r:id="rId41"/>
    <p:sldId id="317" r:id="rId42"/>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5738"/>
    <a:srgbClr val="D942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17" autoAdjust="0"/>
    <p:restoredTop sz="95227" autoAdjust="0"/>
  </p:normalViewPr>
  <p:slideViewPr>
    <p:cSldViewPr snapToGrid="0">
      <p:cViewPr varScale="1">
        <p:scale>
          <a:sx n="108" d="100"/>
          <a:sy n="108" d="100"/>
        </p:scale>
        <p:origin x="348" y="108"/>
      </p:cViewPr>
      <p:guideLst/>
    </p:cSldViewPr>
  </p:slideViewPr>
  <p:outlineViewPr>
    <p:cViewPr>
      <p:scale>
        <a:sx n="33" d="100"/>
        <a:sy n="33" d="100"/>
      </p:scale>
      <p:origin x="0" y="-28446"/>
    </p:cViewPr>
  </p:outlineViewPr>
  <p:notesTextViewPr>
    <p:cViewPr>
      <p:scale>
        <a:sx n="1" d="1"/>
        <a:sy n="1" d="1"/>
      </p:scale>
      <p:origin x="0" y="0"/>
    </p:cViewPr>
  </p:notesTextViewPr>
  <p:notesViewPr>
    <p:cSldViewPr snapToGrid="0">
      <p:cViewPr varScale="1">
        <p:scale>
          <a:sx n="87" d="100"/>
          <a:sy n="87" d="100"/>
        </p:scale>
        <p:origin x="3840" y="10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C6CE956F-331F-42C3-A129-6997C456AF36}" type="datetimeFigureOut">
              <a:rPr lang="en-US" smtClean="0"/>
              <a:t>3/26/2024</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1E5EEC82-665E-4E1D-A539-7D0E908AF63F}" type="slidenum">
              <a:rPr lang="en-US" smtClean="0"/>
              <a:t>‹#›</a:t>
            </a:fld>
            <a:endParaRPr lang="en-US"/>
          </a:p>
        </p:txBody>
      </p:sp>
    </p:spTree>
    <p:extLst>
      <p:ext uri="{BB962C8B-B14F-4D97-AF65-F5344CB8AC3E}">
        <p14:creationId xmlns:p14="http://schemas.microsoft.com/office/powerpoint/2010/main" val="11127094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BBFCD32-CDEE-44F1-8E35-0C4C581C2504}" type="datetimeFigureOut">
              <a:rPr lang="en-US" smtClean="0"/>
              <a:t>3/25/2024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69C0A6D-0CDA-4739-93B9-90CA30B76C33}" type="slidenum">
              <a:rPr lang="en-US" smtClean="0"/>
              <a:t>‹#›</a:t>
            </a:fld>
            <a:endParaRPr lang="en-US"/>
          </a:p>
        </p:txBody>
      </p:sp>
    </p:spTree>
    <p:extLst>
      <p:ext uri="{BB962C8B-B14F-4D97-AF65-F5344CB8AC3E}">
        <p14:creationId xmlns:p14="http://schemas.microsoft.com/office/powerpoint/2010/main" val="121784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solidFill>
                <a:srgbClr val="FF0000"/>
              </a:solidFill>
            </a:endParaRPr>
          </a:p>
        </p:txBody>
      </p:sp>
      <p:sp>
        <p:nvSpPr>
          <p:cNvPr id="4" name="Slide Number Placeholder 3"/>
          <p:cNvSpPr>
            <a:spLocks noGrp="1"/>
          </p:cNvSpPr>
          <p:nvPr>
            <p:ph type="sldNum" sz="quarter" idx="10"/>
          </p:nvPr>
        </p:nvSpPr>
        <p:spPr/>
        <p:txBody>
          <a:bodyPr/>
          <a:lstStyle/>
          <a:p>
            <a:pPr defTabSz="465887">
              <a:defRPr/>
            </a:pPr>
            <a:fld id="{769C0A6D-0CDA-4739-93B9-90CA30B76C33}" type="slidenum">
              <a:rPr lang="en-US">
                <a:solidFill>
                  <a:prstClr val="black"/>
                </a:solidFill>
                <a:latin typeface="Calibri" panose="020F0502020204030204"/>
              </a:rPr>
              <a:pPr defTabSz="465887">
                <a:defRPr/>
              </a:pPr>
              <a:t>1</a:t>
            </a:fld>
            <a:endParaRPr lang="en-US">
              <a:solidFill>
                <a:prstClr val="black"/>
              </a:solidFill>
              <a:latin typeface="Calibri" panose="020F0502020204030204"/>
            </a:endParaRPr>
          </a:p>
        </p:txBody>
      </p:sp>
    </p:spTree>
    <p:extLst>
      <p:ext uri="{BB962C8B-B14F-4D97-AF65-F5344CB8AC3E}">
        <p14:creationId xmlns:p14="http://schemas.microsoft.com/office/powerpoint/2010/main" val="31489087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9C0A6D-0CDA-4739-93B9-90CA30B76C33}" type="slidenum">
              <a:rPr lang="en-US" smtClean="0"/>
              <a:t>10</a:t>
            </a:fld>
            <a:endParaRPr lang="en-US"/>
          </a:p>
        </p:txBody>
      </p:sp>
    </p:spTree>
    <p:extLst>
      <p:ext uri="{BB962C8B-B14F-4D97-AF65-F5344CB8AC3E}">
        <p14:creationId xmlns:p14="http://schemas.microsoft.com/office/powerpoint/2010/main" val="32742476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9C0A6D-0CDA-4739-93B9-90CA30B76C33}" type="slidenum">
              <a:rPr lang="en-US" smtClean="0"/>
              <a:t>11</a:t>
            </a:fld>
            <a:endParaRPr lang="en-US"/>
          </a:p>
        </p:txBody>
      </p:sp>
    </p:spTree>
    <p:extLst>
      <p:ext uri="{BB962C8B-B14F-4D97-AF65-F5344CB8AC3E}">
        <p14:creationId xmlns:p14="http://schemas.microsoft.com/office/powerpoint/2010/main" val="18430629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9C0A6D-0CDA-4739-93B9-90CA30B76C33}" type="slidenum">
              <a:rPr lang="en-US" smtClean="0"/>
              <a:t>12</a:t>
            </a:fld>
            <a:endParaRPr lang="en-US"/>
          </a:p>
        </p:txBody>
      </p:sp>
    </p:spTree>
    <p:extLst>
      <p:ext uri="{BB962C8B-B14F-4D97-AF65-F5344CB8AC3E}">
        <p14:creationId xmlns:p14="http://schemas.microsoft.com/office/powerpoint/2010/main" val="20751523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9C0A6D-0CDA-4739-93B9-90CA30B76C33}" type="slidenum">
              <a:rPr lang="en-US" smtClean="0"/>
              <a:t>13</a:t>
            </a:fld>
            <a:endParaRPr lang="en-US"/>
          </a:p>
        </p:txBody>
      </p:sp>
    </p:spTree>
    <p:extLst>
      <p:ext uri="{BB962C8B-B14F-4D97-AF65-F5344CB8AC3E}">
        <p14:creationId xmlns:p14="http://schemas.microsoft.com/office/powerpoint/2010/main" val="11747673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465887">
              <a:defRPr/>
            </a:pPr>
            <a:fld id="{769C0A6D-0CDA-4739-93B9-90CA30B76C33}" type="slidenum">
              <a:rPr lang="en-US">
                <a:solidFill>
                  <a:prstClr val="black"/>
                </a:solidFill>
                <a:latin typeface="Calibri" panose="020F0502020204030204"/>
              </a:rPr>
              <a:pPr defTabSz="465887">
                <a:defRPr/>
              </a:pPr>
              <a:t>14</a:t>
            </a:fld>
            <a:endParaRPr lang="en-US">
              <a:solidFill>
                <a:prstClr val="black"/>
              </a:solidFill>
              <a:latin typeface="Calibri" panose="020F0502020204030204"/>
            </a:endParaRPr>
          </a:p>
        </p:txBody>
      </p:sp>
    </p:spTree>
    <p:extLst>
      <p:ext uri="{BB962C8B-B14F-4D97-AF65-F5344CB8AC3E}">
        <p14:creationId xmlns:p14="http://schemas.microsoft.com/office/powerpoint/2010/main" val="7755672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9C0A6D-0CDA-4739-93B9-90CA30B76C33}" type="slidenum">
              <a:rPr lang="en-US" smtClean="0"/>
              <a:t>15</a:t>
            </a:fld>
            <a:endParaRPr lang="en-US"/>
          </a:p>
        </p:txBody>
      </p:sp>
    </p:spTree>
    <p:extLst>
      <p:ext uri="{BB962C8B-B14F-4D97-AF65-F5344CB8AC3E}">
        <p14:creationId xmlns:p14="http://schemas.microsoft.com/office/powerpoint/2010/main" val="25119868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9C0A6D-0CDA-4739-93B9-90CA30B76C33}" type="slidenum">
              <a:rPr lang="en-US" smtClean="0"/>
              <a:t>16</a:t>
            </a:fld>
            <a:endParaRPr lang="en-US"/>
          </a:p>
        </p:txBody>
      </p:sp>
    </p:spTree>
    <p:extLst>
      <p:ext uri="{BB962C8B-B14F-4D97-AF65-F5344CB8AC3E}">
        <p14:creationId xmlns:p14="http://schemas.microsoft.com/office/powerpoint/2010/main" val="4291219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465887">
              <a:defRPr/>
            </a:pPr>
            <a:fld id="{769C0A6D-0CDA-4739-93B9-90CA30B76C33}" type="slidenum">
              <a:rPr lang="en-US">
                <a:solidFill>
                  <a:prstClr val="black"/>
                </a:solidFill>
                <a:latin typeface="Calibri" panose="020F0502020204030204"/>
              </a:rPr>
              <a:pPr defTabSz="465887">
                <a:defRPr/>
              </a:pPr>
              <a:t>17</a:t>
            </a:fld>
            <a:endParaRPr lang="en-US">
              <a:solidFill>
                <a:prstClr val="black"/>
              </a:solidFill>
              <a:latin typeface="Calibri" panose="020F0502020204030204"/>
            </a:endParaRPr>
          </a:p>
        </p:txBody>
      </p:sp>
    </p:spTree>
    <p:extLst>
      <p:ext uri="{BB962C8B-B14F-4D97-AF65-F5344CB8AC3E}">
        <p14:creationId xmlns:p14="http://schemas.microsoft.com/office/powerpoint/2010/main" val="22081108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9C0A6D-0CDA-4739-93B9-90CA30B76C33}" type="slidenum">
              <a:rPr lang="en-US" smtClean="0"/>
              <a:t>18</a:t>
            </a:fld>
            <a:endParaRPr lang="en-US"/>
          </a:p>
        </p:txBody>
      </p:sp>
    </p:spTree>
    <p:extLst>
      <p:ext uri="{BB962C8B-B14F-4D97-AF65-F5344CB8AC3E}">
        <p14:creationId xmlns:p14="http://schemas.microsoft.com/office/powerpoint/2010/main" val="8406089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9C0A6D-0CDA-4739-93B9-90CA30B76C33}" type="slidenum">
              <a:rPr lang="en-US" smtClean="0"/>
              <a:t>19</a:t>
            </a:fld>
            <a:endParaRPr lang="en-US"/>
          </a:p>
        </p:txBody>
      </p:sp>
    </p:spTree>
    <p:extLst>
      <p:ext uri="{BB962C8B-B14F-4D97-AF65-F5344CB8AC3E}">
        <p14:creationId xmlns:p14="http://schemas.microsoft.com/office/powerpoint/2010/main" val="38280653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9C0A6D-0CDA-4739-93B9-90CA30B76C33}" type="slidenum">
              <a:rPr lang="en-US" smtClean="0"/>
              <a:t>2</a:t>
            </a:fld>
            <a:endParaRPr lang="en-US"/>
          </a:p>
        </p:txBody>
      </p:sp>
    </p:spTree>
    <p:extLst>
      <p:ext uri="{BB962C8B-B14F-4D97-AF65-F5344CB8AC3E}">
        <p14:creationId xmlns:p14="http://schemas.microsoft.com/office/powerpoint/2010/main" val="23824581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9C0A6D-0CDA-4739-93B9-90CA30B76C33}" type="slidenum">
              <a:rPr lang="en-US" smtClean="0"/>
              <a:t>20</a:t>
            </a:fld>
            <a:endParaRPr lang="en-US"/>
          </a:p>
        </p:txBody>
      </p:sp>
    </p:spTree>
    <p:extLst>
      <p:ext uri="{BB962C8B-B14F-4D97-AF65-F5344CB8AC3E}">
        <p14:creationId xmlns:p14="http://schemas.microsoft.com/office/powerpoint/2010/main" val="30021169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465887">
              <a:defRPr/>
            </a:pPr>
            <a:fld id="{769C0A6D-0CDA-4739-93B9-90CA30B76C33}" type="slidenum">
              <a:rPr lang="en-US">
                <a:solidFill>
                  <a:prstClr val="black"/>
                </a:solidFill>
                <a:latin typeface="Calibri" panose="020F0502020204030204"/>
              </a:rPr>
              <a:pPr defTabSz="465887">
                <a:defRPr/>
              </a:pPr>
              <a:t>21</a:t>
            </a:fld>
            <a:endParaRPr lang="en-US">
              <a:solidFill>
                <a:prstClr val="black"/>
              </a:solidFill>
              <a:latin typeface="Calibri" panose="020F0502020204030204"/>
            </a:endParaRPr>
          </a:p>
        </p:txBody>
      </p:sp>
    </p:spTree>
    <p:extLst>
      <p:ext uri="{BB962C8B-B14F-4D97-AF65-F5344CB8AC3E}">
        <p14:creationId xmlns:p14="http://schemas.microsoft.com/office/powerpoint/2010/main" val="41740433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465887">
              <a:defRPr/>
            </a:pPr>
            <a:fld id="{769C0A6D-0CDA-4739-93B9-90CA30B76C33}" type="slidenum">
              <a:rPr lang="en-US">
                <a:solidFill>
                  <a:prstClr val="black"/>
                </a:solidFill>
                <a:latin typeface="Calibri" panose="020F0502020204030204"/>
              </a:rPr>
              <a:pPr defTabSz="465887">
                <a:defRPr/>
              </a:pPr>
              <a:t>22</a:t>
            </a:fld>
            <a:endParaRPr lang="en-US">
              <a:solidFill>
                <a:prstClr val="black"/>
              </a:solidFill>
              <a:latin typeface="Calibri" panose="020F0502020204030204"/>
            </a:endParaRPr>
          </a:p>
        </p:txBody>
      </p:sp>
    </p:spTree>
    <p:extLst>
      <p:ext uri="{BB962C8B-B14F-4D97-AF65-F5344CB8AC3E}">
        <p14:creationId xmlns:p14="http://schemas.microsoft.com/office/powerpoint/2010/main" val="35600003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465887">
              <a:defRPr/>
            </a:pPr>
            <a:fld id="{769C0A6D-0CDA-4739-93B9-90CA30B76C33}" type="slidenum">
              <a:rPr lang="en-US">
                <a:solidFill>
                  <a:prstClr val="black"/>
                </a:solidFill>
                <a:latin typeface="Calibri" panose="020F0502020204030204"/>
              </a:rPr>
              <a:pPr defTabSz="465887">
                <a:defRPr/>
              </a:pPr>
              <a:t>23</a:t>
            </a:fld>
            <a:endParaRPr lang="en-US">
              <a:solidFill>
                <a:prstClr val="black"/>
              </a:solidFill>
              <a:latin typeface="Calibri" panose="020F0502020204030204"/>
            </a:endParaRPr>
          </a:p>
        </p:txBody>
      </p:sp>
    </p:spTree>
    <p:extLst>
      <p:ext uri="{BB962C8B-B14F-4D97-AF65-F5344CB8AC3E}">
        <p14:creationId xmlns:p14="http://schemas.microsoft.com/office/powerpoint/2010/main" val="36037968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9C0A6D-0CDA-4739-93B9-90CA30B76C33}" type="slidenum">
              <a:rPr lang="en-US" smtClean="0"/>
              <a:t>24</a:t>
            </a:fld>
            <a:endParaRPr lang="en-US"/>
          </a:p>
        </p:txBody>
      </p:sp>
    </p:spTree>
    <p:extLst>
      <p:ext uri="{BB962C8B-B14F-4D97-AF65-F5344CB8AC3E}">
        <p14:creationId xmlns:p14="http://schemas.microsoft.com/office/powerpoint/2010/main" val="321597287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9C0A6D-0CDA-4739-93B9-90CA30B76C33}" type="slidenum">
              <a:rPr lang="en-US" smtClean="0"/>
              <a:t>25</a:t>
            </a:fld>
            <a:endParaRPr lang="en-US"/>
          </a:p>
        </p:txBody>
      </p:sp>
    </p:spTree>
    <p:extLst>
      <p:ext uri="{BB962C8B-B14F-4D97-AF65-F5344CB8AC3E}">
        <p14:creationId xmlns:p14="http://schemas.microsoft.com/office/powerpoint/2010/main" val="34651149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9C0A6D-0CDA-4739-93B9-90CA30B76C33}" type="slidenum">
              <a:rPr lang="en-US" smtClean="0"/>
              <a:t>26</a:t>
            </a:fld>
            <a:endParaRPr lang="en-US"/>
          </a:p>
        </p:txBody>
      </p:sp>
    </p:spTree>
    <p:extLst>
      <p:ext uri="{BB962C8B-B14F-4D97-AF65-F5344CB8AC3E}">
        <p14:creationId xmlns:p14="http://schemas.microsoft.com/office/powerpoint/2010/main" val="384967499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465887">
              <a:defRPr/>
            </a:pPr>
            <a:fld id="{769C0A6D-0CDA-4739-93B9-90CA30B76C33}" type="slidenum">
              <a:rPr lang="en-US">
                <a:solidFill>
                  <a:prstClr val="black"/>
                </a:solidFill>
                <a:latin typeface="Calibri" panose="020F0502020204030204"/>
              </a:rPr>
              <a:pPr defTabSz="465887">
                <a:defRPr/>
              </a:pPr>
              <a:t>27</a:t>
            </a:fld>
            <a:endParaRPr lang="en-US">
              <a:solidFill>
                <a:prstClr val="black"/>
              </a:solidFill>
              <a:latin typeface="Calibri" panose="020F0502020204030204"/>
            </a:endParaRPr>
          </a:p>
        </p:txBody>
      </p:sp>
    </p:spTree>
    <p:extLst>
      <p:ext uri="{BB962C8B-B14F-4D97-AF65-F5344CB8AC3E}">
        <p14:creationId xmlns:p14="http://schemas.microsoft.com/office/powerpoint/2010/main" val="6983768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9C0A6D-0CDA-4739-93B9-90CA30B76C33}" type="slidenum">
              <a:rPr lang="en-US" smtClean="0"/>
              <a:t>28</a:t>
            </a:fld>
            <a:endParaRPr lang="en-US"/>
          </a:p>
        </p:txBody>
      </p:sp>
    </p:spTree>
    <p:extLst>
      <p:ext uri="{BB962C8B-B14F-4D97-AF65-F5344CB8AC3E}">
        <p14:creationId xmlns:p14="http://schemas.microsoft.com/office/powerpoint/2010/main" val="144677047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9C0A6D-0CDA-4739-93B9-90CA30B76C33}" type="slidenum">
              <a:rPr lang="en-US" smtClean="0"/>
              <a:t>29</a:t>
            </a:fld>
            <a:endParaRPr lang="en-US"/>
          </a:p>
        </p:txBody>
      </p:sp>
    </p:spTree>
    <p:extLst>
      <p:ext uri="{BB962C8B-B14F-4D97-AF65-F5344CB8AC3E}">
        <p14:creationId xmlns:p14="http://schemas.microsoft.com/office/powerpoint/2010/main" val="22548327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9C0A6D-0CDA-4739-93B9-90CA30B76C33}" type="slidenum">
              <a:rPr lang="en-US" smtClean="0"/>
              <a:t>3</a:t>
            </a:fld>
            <a:endParaRPr lang="en-US"/>
          </a:p>
        </p:txBody>
      </p:sp>
    </p:spTree>
    <p:extLst>
      <p:ext uri="{BB962C8B-B14F-4D97-AF65-F5344CB8AC3E}">
        <p14:creationId xmlns:p14="http://schemas.microsoft.com/office/powerpoint/2010/main" val="26339366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9C0A6D-0CDA-4739-93B9-90CA30B76C33}" type="slidenum">
              <a:rPr lang="en-US" smtClean="0"/>
              <a:t>30</a:t>
            </a:fld>
            <a:endParaRPr lang="en-US"/>
          </a:p>
        </p:txBody>
      </p:sp>
    </p:spTree>
    <p:extLst>
      <p:ext uri="{BB962C8B-B14F-4D97-AF65-F5344CB8AC3E}">
        <p14:creationId xmlns:p14="http://schemas.microsoft.com/office/powerpoint/2010/main" val="277436843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p>
        </p:txBody>
      </p:sp>
      <p:sp>
        <p:nvSpPr>
          <p:cNvPr id="4" name="Slide Number Placeholder 3"/>
          <p:cNvSpPr>
            <a:spLocks noGrp="1"/>
          </p:cNvSpPr>
          <p:nvPr>
            <p:ph type="sldNum" sz="quarter" idx="10"/>
          </p:nvPr>
        </p:nvSpPr>
        <p:spPr/>
        <p:txBody>
          <a:bodyPr/>
          <a:lstStyle/>
          <a:p>
            <a:pPr defTabSz="465887">
              <a:defRPr/>
            </a:pPr>
            <a:fld id="{769C0A6D-0CDA-4739-93B9-90CA30B76C33}" type="slidenum">
              <a:rPr lang="en-US">
                <a:solidFill>
                  <a:prstClr val="black"/>
                </a:solidFill>
                <a:latin typeface="Calibri" panose="020F0502020204030204"/>
              </a:rPr>
              <a:pPr defTabSz="465887">
                <a:defRPr/>
              </a:pPr>
              <a:t>31</a:t>
            </a:fld>
            <a:endParaRPr lang="en-US">
              <a:solidFill>
                <a:prstClr val="black"/>
              </a:solidFill>
              <a:latin typeface="Calibri" panose="020F0502020204030204"/>
            </a:endParaRPr>
          </a:p>
        </p:txBody>
      </p:sp>
    </p:spTree>
    <p:extLst>
      <p:ext uri="{BB962C8B-B14F-4D97-AF65-F5344CB8AC3E}">
        <p14:creationId xmlns:p14="http://schemas.microsoft.com/office/powerpoint/2010/main" val="28521302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465887">
              <a:defRPr/>
            </a:pPr>
            <a:fld id="{769C0A6D-0CDA-4739-93B9-90CA30B76C33}" type="slidenum">
              <a:rPr lang="en-US">
                <a:solidFill>
                  <a:prstClr val="black"/>
                </a:solidFill>
                <a:latin typeface="Calibri" panose="020F0502020204030204"/>
              </a:rPr>
              <a:pPr defTabSz="465887">
                <a:defRPr/>
              </a:pPr>
              <a:t>32</a:t>
            </a:fld>
            <a:endParaRPr lang="en-US">
              <a:solidFill>
                <a:prstClr val="black"/>
              </a:solidFill>
              <a:latin typeface="Calibri" panose="020F0502020204030204"/>
            </a:endParaRPr>
          </a:p>
        </p:txBody>
      </p:sp>
    </p:spTree>
    <p:extLst>
      <p:ext uri="{BB962C8B-B14F-4D97-AF65-F5344CB8AC3E}">
        <p14:creationId xmlns:p14="http://schemas.microsoft.com/office/powerpoint/2010/main" val="383096662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9C0A6D-0CDA-4739-93B9-90CA30B76C33}" type="slidenum">
              <a:rPr lang="en-US" smtClean="0"/>
              <a:t>33</a:t>
            </a:fld>
            <a:endParaRPr lang="en-US"/>
          </a:p>
        </p:txBody>
      </p:sp>
    </p:spTree>
    <p:extLst>
      <p:ext uri="{BB962C8B-B14F-4D97-AF65-F5344CB8AC3E}">
        <p14:creationId xmlns:p14="http://schemas.microsoft.com/office/powerpoint/2010/main" val="357940742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9C0A6D-0CDA-4739-93B9-90CA30B76C33}" type="slidenum">
              <a:rPr lang="en-US" smtClean="0"/>
              <a:t>34</a:t>
            </a:fld>
            <a:endParaRPr lang="en-US"/>
          </a:p>
        </p:txBody>
      </p:sp>
    </p:spTree>
    <p:extLst>
      <p:ext uri="{BB962C8B-B14F-4D97-AF65-F5344CB8AC3E}">
        <p14:creationId xmlns:p14="http://schemas.microsoft.com/office/powerpoint/2010/main" val="406877716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9C0A6D-0CDA-4739-93B9-90CA30B76C33}" type="slidenum">
              <a:rPr lang="en-US" smtClean="0"/>
              <a:t>35</a:t>
            </a:fld>
            <a:endParaRPr lang="en-US"/>
          </a:p>
        </p:txBody>
      </p:sp>
    </p:spTree>
    <p:extLst>
      <p:ext uri="{BB962C8B-B14F-4D97-AF65-F5344CB8AC3E}">
        <p14:creationId xmlns:p14="http://schemas.microsoft.com/office/powerpoint/2010/main" val="15472018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9C0A6D-0CDA-4739-93B9-90CA30B76C33}" type="slidenum">
              <a:rPr lang="en-US" smtClean="0"/>
              <a:t>36</a:t>
            </a:fld>
            <a:endParaRPr lang="en-US"/>
          </a:p>
        </p:txBody>
      </p:sp>
    </p:spTree>
    <p:extLst>
      <p:ext uri="{BB962C8B-B14F-4D97-AF65-F5344CB8AC3E}">
        <p14:creationId xmlns:p14="http://schemas.microsoft.com/office/powerpoint/2010/main" val="75375578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9C0A6D-0CDA-4739-93B9-90CA30B76C33}" type="slidenum">
              <a:rPr lang="en-US" smtClean="0"/>
              <a:t>37</a:t>
            </a:fld>
            <a:endParaRPr lang="en-US"/>
          </a:p>
        </p:txBody>
      </p:sp>
    </p:spTree>
    <p:extLst>
      <p:ext uri="{BB962C8B-B14F-4D97-AF65-F5344CB8AC3E}">
        <p14:creationId xmlns:p14="http://schemas.microsoft.com/office/powerpoint/2010/main" val="20226646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9C0A6D-0CDA-4739-93B9-90CA30B76C33}" type="slidenum">
              <a:rPr lang="en-US" smtClean="0"/>
              <a:t>38</a:t>
            </a:fld>
            <a:endParaRPr lang="en-US"/>
          </a:p>
        </p:txBody>
      </p:sp>
    </p:spTree>
    <p:extLst>
      <p:ext uri="{BB962C8B-B14F-4D97-AF65-F5344CB8AC3E}">
        <p14:creationId xmlns:p14="http://schemas.microsoft.com/office/powerpoint/2010/main" val="278281860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9C0A6D-0CDA-4739-93B9-90CA30B76C33}" type="slidenum">
              <a:rPr lang="en-US" smtClean="0"/>
              <a:t>39</a:t>
            </a:fld>
            <a:endParaRPr lang="en-US"/>
          </a:p>
        </p:txBody>
      </p:sp>
    </p:spTree>
    <p:extLst>
      <p:ext uri="{BB962C8B-B14F-4D97-AF65-F5344CB8AC3E}">
        <p14:creationId xmlns:p14="http://schemas.microsoft.com/office/powerpoint/2010/main" val="2491982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9C0A6D-0CDA-4739-93B9-90CA30B76C33}" type="slidenum">
              <a:rPr lang="en-US" smtClean="0"/>
              <a:t>4</a:t>
            </a:fld>
            <a:endParaRPr lang="en-US"/>
          </a:p>
        </p:txBody>
      </p:sp>
    </p:spTree>
    <p:extLst>
      <p:ext uri="{BB962C8B-B14F-4D97-AF65-F5344CB8AC3E}">
        <p14:creationId xmlns:p14="http://schemas.microsoft.com/office/powerpoint/2010/main" val="389219773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defTabSz="465887">
              <a:defRPr/>
            </a:pPr>
            <a:fld id="{769C0A6D-0CDA-4739-93B9-90CA30B76C33}" type="slidenum">
              <a:rPr lang="en-US">
                <a:solidFill>
                  <a:prstClr val="black"/>
                </a:solidFill>
                <a:latin typeface="Calibri" panose="020F0502020204030204"/>
              </a:rPr>
              <a:pPr defTabSz="465887">
                <a:defRPr/>
              </a:pPr>
              <a:t>40</a:t>
            </a:fld>
            <a:endParaRPr lang="en-US">
              <a:solidFill>
                <a:prstClr val="black"/>
              </a:solidFill>
              <a:latin typeface="Calibri" panose="020F0502020204030204"/>
            </a:endParaRPr>
          </a:p>
        </p:txBody>
      </p:sp>
    </p:spTree>
    <p:extLst>
      <p:ext uri="{BB962C8B-B14F-4D97-AF65-F5344CB8AC3E}">
        <p14:creationId xmlns:p14="http://schemas.microsoft.com/office/powerpoint/2010/main" val="265395968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solidFill>
                <a:srgbClr val="FF0000"/>
              </a:solidFill>
            </a:endParaRPr>
          </a:p>
        </p:txBody>
      </p:sp>
      <p:sp>
        <p:nvSpPr>
          <p:cNvPr id="4" name="Slide Number Placeholder 3"/>
          <p:cNvSpPr>
            <a:spLocks noGrp="1"/>
          </p:cNvSpPr>
          <p:nvPr>
            <p:ph type="sldNum" sz="quarter" idx="10"/>
          </p:nvPr>
        </p:nvSpPr>
        <p:spPr/>
        <p:txBody>
          <a:bodyPr/>
          <a:lstStyle/>
          <a:p>
            <a:pPr defTabSz="465887">
              <a:defRPr/>
            </a:pPr>
            <a:fld id="{769C0A6D-0CDA-4739-93B9-90CA30B76C33}" type="slidenum">
              <a:rPr lang="en-US">
                <a:solidFill>
                  <a:prstClr val="black"/>
                </a:solidFill>
                <a:latin typeface="Calibri" panose="020F0502020204030204"/>
              </a:rPr>
              <a:pPr defTabSz="465887">
                <a:defRPr/>
              </a:pPr>
              <a:t>41</a:t>
            </a:fld>
            <a:endParaRPr lang="en-US">
              <a:solidFill>
                <a:prstClr val="black"/>
              </a:solidFill>
              <a:latin typeface="Calibri" panose="020F0502020204030204"/>
            </a:endParaRPr>
          </a:p>
        </p:txBody>
      </p:sp>
    </p:spTree>
    <p:extLst>
      <p:ext uri="{BB962C8B-B14F-4D97-AF65-F5344CB8AC3E}">
        <p14:creationId xmlns:p14="http://schemas.microsoft.com/office/powerpoint/2010/main" val="30819019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9C0A6D-0CDA-4739-93B9-90CA30B76C33}" type="slidenum">
              <a:rPr lang="en-US" smtClean="0"/>
              <a:t>5</a:t>
            </a:fld>
            <a:endParaRPr lang="en-US"/>
          </a:p>
        </p:txBody>
      </p:sp>
    </p:spTree>
    <p:extLst>
      <p:ext uri="{BB962C8B-B14F-4D97-AF65-F5344CB8AC3E}">
        <p14:creationId xmlns:p14="http://schemas.microsoft.com/office/powerpoint/2010/main" val="29774688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9C0A6D-0CDA-4739-93B9-90CA30B76C33}" type="slidenum">
              <a:rPr lang="en-US" smtClean="0"/>
              <a:t>6</a:t>
            </a:fld>
            <a:endParaRPr lang="en-US"/>
          </a:p>
        </p:txBody>
      </p:sp>
    </p:spTree>
    <p:extLst>
      <p:ext uri="{BB962C8B-B14F-4D97-AF65-F5344CB8AC3E}">
        <p14:creationId xmlns:p14="http://schemas.microsoft.com/office/powerpoint/2010/main" val="32416129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process?</a:t>
            </a:r>
          </a:p>
        </p:txBody>
      </p:sp>
      <p:sp>
        <p:nvSpPr>
          <p:cNvPr id="4" name="Slide Number Placeholder 3"/>
          <p:cNvSpPr>
            <a:spLocks noGrp="1"/>
          </p:cNvSpPr>
          <p:nvPr>
            <p:ph type="sldNum" sz="quarter" idx="10"/>
          </p:nvPr>
        </p:nvSpPr>
        <p:spPr/>
        <p:txBody>
          <a:bodyPr/>
          <a:lstStyle/>
          <a:p>
            <a:fld id="{769C0A6D-0CDA-4739-93B9-90CA30B76C33}" type="slidenum">
              <a:rPr lang="en-US" smtClean="0"/>
              <a:t>7</a:t>
            </a:fld>
            <a:endParaRPr lang="en-US"/>
          </a:p>
        </p:txBody>
      </p:sp>
    </p:spTree>
    <p:extLst>
      <p:ext uri="{BB962C8B-B14F-4D97-AF65-F5344CB8AC3E}">
        <p14:creationId xmlns:p14="http://schemas.microsoft.com/office/powerpoint/2010/main" val="35660153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9C0A6D-0CDA-4739-93B9-90CA30B76C33}" type="slidenum">
              <a:rPr lang="en-US" smtClean="0"/>
              <a:t>8</a:t>
            </a:fld>
            <a:endParaRPr lang="en-US"/>
          </a:p>
        </p:txBody>
      </p:sp>
    </p:spTree>
    <p:extLst>
      <p:ext uri="{BB962C8B-B14F-4D97-AF65-F5344CB8AC3E}">
        <p14:creationId xmlns:p14="http://schemas.microsoft.com/office/powerpoint/2010/main" val="23854291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9C0A6D-0CDA-4739-93B9-90CA30B76C33}" type="slidenum">
              <a:rPr lang="en-US" smtClean="0"/>
              <a:t>9</a:t>
            </a:fld>
            <a:endParaRPr lang="en-US"/>
          </a:p>
        </p:txBody>
      </p:sp>
    </p:spTree>
    <p:extLst>
      <p:ext uri="{BB962C8B-B14F-4D97-AF65-F5344CB8AC3E}">
        <p14:creationId xmlns:p14="http://schemas.microsoft.com/office/powerpoint/2010/main" val="18865391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6DB71F4-91D8-4886-98FD-0522F23E4CBE}" type="datetimeFigureOut">
              <a:rPr lang="en-US" smtClean="0"/>
              <a:t>3/25/2024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9A7957EE-83E6-4931-8017-BBC7008879D5}" type="slidenum">
              <a:rPr lang="en-US" smtClean="0"/>
              <a:t>‹#›</a:t>
            </a:fld>
            <a:endParaRPr lang="en-US"/>
          </a:p>
        </p:txBody>
      </p:sp>
    </p:spTree>
    <p:extLst>
      <p:ext uri="{BB962C8B-B14F-4D97-AF65-F5344CB8AC3E}">
        <p14:creationId xmlns:p14="http://schemas.microsoft.com/office/powerpoint/2010/main" val="2664104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6DB71F4-91D8-4886-98FD-0522F23E4CBE}" type="datetimeFigureOut">
              <a:rPr lang="en-US" smtClean="0"/>
              <a:t>3/25/2024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9A7957EE-83E6-4931-8017-BBC7008879D5}" type="slidenum">
              <a:rPr lang="en-US" smtClean="0"/>
              <a:t>‹#›</a:t>
            </a:fld>
            <a:endParaRPr lang="en-US"/>
          </a:p>
        </p:txBody>
      </p:sp>
    </p:spTree>
    <p:extLst>
      <p:ext uri="{BB962C8B-B14F-4D97-AF65-F5344CB8AC3E}">
        <p14:creationId xmlns:p14="http://schemas.microsoft.com/office/powerpoint/2010/main" val="5117109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6DB71F4-91D8-4886-98FD-0522F23E4CBE}" type="datetimeFigureOut">
              <a:rPr lang="en-US" smtClean="0"/>
              <a:t>3/25/2024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9A7957EE-83E6-4931-8017-BBC7008879D5}" type="slidenum">
              <a:rPr lang="en-US" smtClean="0"/>
              <a:t>‹#›</a:t>
            </a:fld>
            <a:endParaRPr lang="en-US"/>
          </a:p>
        </p:txBody>
      </p:sp>
    </p:spTree>
    <p:extLst>
      <p:ext uri="{BB962C8B-B14F-4D97-AF65-F5344CB8AC3E}">
        <p14:creationId xmlns:p14="http://schemas.microsoft.com/office/powerpoint/2010/main" val="36918675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6DB71F4-91D8-4886-98FD-0522F23E4CBE}" type="datetimeFigureOut">
              <a:rPr lang="en-US" smtClean="0"/>
              <a:t>3/25/2024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9A7957EE-83E6-4931-8017-BBC7008879D5}" type="slidenum">
              <a:rPr lang="en-US" smtClean="0"/>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1357770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6DB71F4-91D8-4886-98FD-0522F23E4CBE}" type="datetimeFigureOut">
              <a:rPr lang="en-US" smtClean="0"/>
              <a:t>3/25/2024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9A7957EE-83E6-4931-8017-BBC7008879D5}" type="slidenum">
              <a:rPr lang="en-US" smtClean="0"/>
              <a:t>‹#›</a:t>
            </a:fld>
            <a:endParaRPr lang="en-US"/>
          </a:p>
        </p:txBody>
      </p:sp>
    </p:spTree>
    <p:extLst>
      <p:ext uri="{BB962C8B-B14F-4D97-AF65-F5344CB8AC3E}">
        <p14:creationId xmlns:p14="http://schemas.microsoft.com/office/powerpoint/2010/main" val="12050022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96DB71F4-91D8-4886-98FD-0522F23E4CBE}" type="datetimeFigureOut">
              <a:rPr lang="en-US" smtClean="0"/>
              <a:t>3/25/2024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7957EE-83E6-4931-8017-BBC7008879D5}" type="slidenum">
              <a:rPr lang="en-US" smtClean="0"/>
              <a:t>‹#›</a:t>
            </a:fld>
            <a:endParaRPr lang="en-US"/>
          </a:p>
        </p:txBody>
      </p:sp>
    </p:spTree>
    <p:extLst>
      <p:ext uri="{BB962C8B-B14F-4D97-AF65-F5344CB8AC3E}">
        <p14:creationId xmlns:p14="http://schemas.microsoft.com/office/powerpoint/2010/main" val="33235499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96DB71F4-91D8-4886-98FD-0522F23E4CBE}" type="datetimeFigureOut">
              <a:rPr lang="en-US" smtClean="0"/>
              <a:t>3/25/2024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7957EE-83E6-4931-8017-BBC7008879D5}" type="slidenum">
              <a:rPr lang="en-US" smtClean="0"/>
              <a:t>‹#›</a:t>
            </a:fld>
            <a:endParaRPr lang="en-US"/>
          </a:p>
        </p:txBody>
      </p:sp>
    </p:spTree>
    <p:extLst>
      <p:ext uri="{BB962C8B-B14F-4D97-AF65-F5344CB8AC3E}">
        <p14:creationId xmlns:p14="http://schemas.microsoft.com/office/powerpoint/2010/main" val="25577965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B71F4-91D8-4886-98FD-0522F23E4CBE}" type="datetimeFigureOut">
              <a:rPr lang="en-US" smtClean="0"/>
              <a:t>3/25/2024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957EE-83E6-4931-8017-BBC7008879D5}" type="slidenum">
              <a:rPr lang="en-US" smtClean="0"/>
              <a:t>‹#›</a:t>
            </a:fld>
            <a:endParaRPr lang="en-US"/>
          </a:p>
        </p:txBody>
      </p:sp>
    </p:spTree>
    <p:extLst>
      <p:ext uri="{BB962C8B-B14F-4D97-AF65-F5344CB8AC3E}">
        <p14:creationId xmlns:p14="http://schemas.microsoft.com/office/powerpoint/2010/main" val="38429200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96DB71F4-91D8-4886-98FD-0522F23E4CBE}" type="datetimeFigureOut">
              <a:rPr lang="en-US" smtClean="0"/>
              <a:t>3/25/2024</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9A7957EE-83E6-4931-8017-BBC7008879D5}" type="slidenum">
              <a:rPr lang="en-US" smtClean="0"/>
              <a:t>‹#›</a:t>
            </a:fld>
            <a:endParaRPr lang="en-US"/>
          </a:p>
        </p:txBody>
      </p:sp>
    </p:spTree>
    <p:extLst>
      <p:ext uri="{BB962C8B-B14F-4D97-AF65-F5344CB8AC3E}">
        <p14:creationId xmlns:p14="http://schemas.microsoft.com/office/powerpoint/2010/main" val="2704119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B71F4-91D8-4886-98FD-0522F23E4CBE}" type="datetimeFigureOut">
              <a:rPr lang="en-US" smtClean="0"/>
              <a:t>3/25/2024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7957EE-83E6-4931-8017-BBC7008879D5}" type="slidenum">
              <a:rPr lang="en-US" smtClean="0"/>
              <a:t>‹#›</a:t>
            </a:fld>
            <a:endParaRPr lang="en-US"/>
          </a:p>
        </p:txBody>
      </p:sp>
    </p:spTree>
    <p:extLst>
      <p:ext uri="{BB962C8B-B14F-4D97-AF65-F5344CB8AC3E}">
        <p14:creationId xmlns:p14="http://schemas.microsoft.com/office/powerpoint/2010/main" val="1028309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DB71F4-91D8-4886-98FD-0522F23E4CBE}" type="datetimeFigureOut">
              <a:rPr lang="en-US" smtClean="0"/>
              <a:t>3/25/2024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9A7957EE-83E6-4931-8017-BBC7008879D5}" type="slidenum">
              <a:rPr lang="en-US" smtClean="0"/>
              <a:t>‹#›</a:t>
            </a:fld>
            <a:endParaRPr lang="en-US"/>
          </a:p>
        </p:txBody>
      </p:sp>
    </p:spTree>
    <p:extLst>
      <p:ext uri="{BB962C8B-B14F-4D97-AF65-F5344CB8AC3E}">
        <p14:creationId xmlns:p14="http://schemas.microsoft.com/office/powerpoint/2010/main" val="119190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DB71F4-91D8-4886-98FD-0522F23E4CBE}" type="datetimeFigureOut">
              <a:rPr lang="en-US" smtClean="0"/>
              <a:t>3/25/2024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957EE-83E6-4931-8017-BBC7008879D5}" type="slidenum">
              <a:rPr lang="en-US" smtClean="0"/>
              <a:t>‹#›</a:t>
            </a:fld>
            <a:endParaRPr lang="en-US"/>
          </a:p>
        </p:txBody>
      </p:sp>
    </p:spTree>
    <p:extLst>
      <p:ext uri="{BB962C8B-B14F-4D97-AF65-F5344CB8AC3E}">
        <p14:creationId xmlns:p14="http://schemas.microsoft.com/office/powerpoint/2010/main" val="1058108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DB71F4-91D8-4886-98FD-0522F23E4CBE}" type="datetimeFigureOut">
              <a:rPr lang="en-US" smtClean="0"/>
              <a:t>3/25/2024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7957EE-83E6-4931-8017-BBC7008879D5}" type="slidenum">
              <a:rPr lang="en-US" smtClean="0"/>
              <a:t>‹#›</a:t>
            </a:fld>
            <a:endParaRPr lang="en-US"/>
          </a:p>
        </p:txBody>
      </p:sp>
    </p:spTree>
    <p:extLst>
      <p:ext uri="{BB962C8B-B14F-4D97-AF65-F5344CB8AC3E}">
        <p14:creationId xmlns:p14="http://schemas.microsoft.com/office/powerpoint/2010/main" val="1122563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B71F4-91D8-4886-98FD-0522F23E4CBE}" type="datetimeFigureOut">
              <a:rPr lang="en-US" smtClean="0"/>
              <a:t>3/25/2024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7957EE-83E6-4931-8017-BBC7008879D5}" type="slidenum">
              <a:rPr lang="en-US" smtClean="0"/>
              <a:t>‹#›</a:t>
            </a:fld>
            <a:endParaRPr lang="en-US"/>
          </a:p>
        </p:txBody>
      </p:sp>
    </p:spTree>
    <p:extLst>
      <p:ext uri="{BB962C8B-B14F-4D97-AF65-F5344CB8AC3E}">
        <p14:creationId xmlns:p14="http://schemas.microsoft.com/office/powerpoint/2010/main" val="281356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6DB71F4-91D8-4886-98FD-0522F23E4CBE}" type="datetimeFigureOut">
              <a:rPr lang="en-US" smtClean="0"/>
              <a:t>3/25/2024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7957EE-83E6-4931-8017-BBC7008879D5}" type="slidenum">
              <a:rPr lang="en-US" smtClean="0"/>
              <a:t>‹#›</a:t>
            </a:fld>
            <a:endParaRPr lang="en-US"/>
          </a:p>
        </p:txBody>
      </p:sp>
    </p:spTree>
    <p:extLst>
      <p:ext uri="{BB962C8B-B14F-4D97-AF65-F5344CB8AC3E}">
        <p14:creationId xmlns:p14="http://schemas.microsoft.com/office/powerpoint/2010/main" val="3959706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6DB71F4-91D8-4886-98FD-0522F23E4CBE}" type="datetimeFigureOut">
              <a:rPr lang="en-US" smtClean="0"/>
              <a:t>3/25/2024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957EE-83E6-4931-8017-BBC7008879D5}" type="slidenum">
              <a:rPr lang="en-US" smtClean="0"/>
              <a:t>‹#›</a:t>
            </a:fld>
            <a:endParaRPr lang="en-US"/>
          </a:p>
        </p:txBody>
      </p:sp>
    </p:spTree>
    <p:extLst>
      <p:ext uri="{BB962C8B-B14F-4D97-AF65-F5344CB8AC3E}">
        <p14:creationId xmlns:p14="http://schemas.microsoft.com/office/powerpoint/2010/main" val="4003846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6DB71F4-91D8-4886-98FD-0522F23E4CBE}" type="datetimeFigureOut">
              <a:rPr lang="en-US" smtClean="0"/>
              <a:t>3/25/2024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7957EE-83E6-4931-8017-BBC7008879D5}" type="slidenum">
              <a:rPr lang="en-US" smtClean="0"/>
              <a:t>‹#›</a:t>
            </a:fld>
            <a:endParaRPr lang="en-US"/>
          </a:p>
        </p:txBody>
      </p:sp>
    </p:spTree>
    <p:extLst>
      <p:ext uri="{BB962C8B-B14F-4D97-AF65-F5344CB8AC3E}">
        <p14:creationId xmlns:p14="http://schemas.microsoft.com/office/powerpoint/2010/main" val="18881134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6DB71F4-91D8-4886-98FD-0522F23E4CBE}" type="datetimeFigureOut">
              <a:rPr lang="en-US" smtClean="0"/>
              <a:t>3/25/2024</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9A7957EE-83E6-4931-8017-BBC7008879D5}" type="slidenum">
              <a:rPr lang="en-US" smtClean="0"/>
              <a:t>‹#›</a:t>
            </a:fld>
            <a:endParaRPr lang="en-US"/>
          </a:p>
        </p:txBody>
      </p:sp>
    </p:spTree>
    <p:extLst>
      <p:ext uri="{BB962C8B-B14F-4D97-AF65-F5344CB8AC3E}">
        <p14:creationId xmlns:p14="http://schemas.microsoft.com/office/powerpoint/2010/main" val="510379535"/>
      </p:ext>
    </p:extLst>
  </p:cSld>
  <p:clrMap bg1="dk1" tx1="lt1" bg2="dk2" tx2="lt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 id="2147483936" r:id="rId12"/>
    <p:sldLayoutId id="2147483937" r:id="rId13"/>
    <p:sldLayoutId id="2147483938" r:id="rId14"/>
    <p:sldLayoutId id="2147483939" r:id="rId15"/>
    <p:sldLayoutId id="2147483940" r:id="rId16"/>
    <p:sldLayoutId id="2147483941"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mailto:LXMartinez@cabq.gov"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hyperlink" Target="mailto:SIsmail@cabq.gov" TargetMode="External"/><Relationship Id="rId4" Type="http://schemas.openxmlformats.org/officeDocument/2006/relationships/hyperlink" Target="mailto:RRChavez@cabq.gov"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hyperlink" Target="https://login.procore.com/" TargetMode="External"/><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4.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hyperlink" Target="mailto:SMaden@cabq.gov"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mailto:JYoung@cabq.gov" TargetMode="External"/><Relationship Id="rId5" Type="http://schemas.openxmlformats.org/officeDocument/2006/relationships/hyperlink" Target="mailto:DonnieQuintana@cabq.gov" TargetMode="External"/><Relationship Id="rId4" Type="http://schemas.openxmlformats.org/officeDocument/2006/relationships/hyperlink" Target="mailto:MarleneChavez@cabq.gov"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cabq.gov/municipaldevelopment/programs/2025-g-o-bond-information"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www.cabq.gov/municipaldevelopment/programs/2025-g-o-bond-information"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3" Type="http://schemas.openxmlformats.org/officeDocument/2006/relationships/hyperlink" Target="https://login.procore.com/" TargetMode="External"/><Relationship Id="rId2" Type="http://schemas.openxmlformats.org/officeDocument/2006/relationships/notesSlide" Target="../notesSlides/notesSlide39.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codelibrary.amlegal.com/codes/albuquerque/latest/albuquerque_nm/0-0-0-1862"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560321"/>
            <a:ext cx="8970263" cy="1673352"/>
          </a:xfrm>
        </p:spPr>
        <p:txBody>
          <a:bodyPr anchor="ctr"/>
          <a:lstStyle/>
          <a:p>
            <a:r>
              <a:rPr lang="en-US" sz="5400" i="1" dirty="0">
                <a:solidFill>
                  <a:schemeClr val="accent1"/>
                </a:solidFill>
                <a:effectLst>
                  <a:outerShdw blurRad="38100" dist="38100" dir="2700000" algn="tl">
                    <a:srgbClr val="000000">
                      <a:alpha val="43137"/>
                    </a:srgbClr>
                  </a:outerShdw>
                </a:effectLst>
              </a:rPr>
              <a:t>2025 GO Bond Instructions </a:t>
            </a:r>
            <a:br>
              <a:rPr lang="en-US" sz="3200" i="1" dirty="0">
                <a:solidFill>
                  <a:schemeClr val="accent1"/>
                </a:solidFill>
                <a:effectLst>
                  <a:outerShdw blurRad="38100" dist="38100" dir="2700000" algn="tl">
                    <a:srgbClr val="000000">
                      <a:alpha val="43137"/>
                    </a:srgbClr>
                  </a:outerShdw>
                </a:effectLst>
              </a:rPr>
            </a:br>
            <a:r>
              <a:rPr lang="en-US" sz="2400" i="1" dirty="0">
                <a:solidFill>
                  <a:schemeClr val="accent1"/>
                </a:solidFill>
                <a:effectLst>
                  <a:outerShdw blurRad="38100" dist="38100" dir="2700000" algn="tl">
                    <a:srgbClr val="000000">
                      <a:alpha val="43137"/>
                    </a:srgbClr>
                  </a:outerShdw>
                </a:effectLst>
              </a:rPr>
              <a:t>2025 General Obligation Bond Program</a:t>
            </a:r>
            <a:br>
              <a:rPr lang="en-US" sz="2400" i="1" dirty="0">
                <a:solidFill>
                  <a:schemeClr val="accent1"/>
                </a:solidFill>
                <a:effectLst>
                  <a:outerShdw blurRad="38100" dist="38100" dir="2700000" algn="tl">
                    <a:srgbClr val="000000">
                      <a:alpha val="43137"/>
                    </a:srgbClr>
                  </a:outerShdw>
                </a:effectLst>
              </a:rPr>
            </a:br>
            <a:r>
              <a:rPr lang="en-US" sz="2400" i="1" dirty="0">
                <a:solidFill>
                  <a:schemeClr val="accent1"/>
                </a:solidFill>
                <a:effectLst>
                  <a:outerShdw blurRad="38100" dist="38100" dir="2700000" algn="tl">
                    <a:srgbClr val="000000">
                      <a:alpha val="43137"/>
                    </a:srgbClr>
                  </a:outerShdw>
                </a:effectLst>
              </a:rPr>
              <a:t>2025-2034 Decade Plan</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70263" y="2172769"/>
            <a:ext cx="3251422" cy="2512462"/>
          </a:xfrm>
          <a:prstGeom prst="rect">
            <a:avLst/>
          </a:prstGeom>
        </p:spPr>
      </p:pic>
      <p:sp>
        <p:nvSpPr>
          <p:cNvPr id="9" name="Subtitle 2">
            <a:extLst>
              <a:ext uri="{FF2B5EF4-FFF2-40B4-BE49-F238E27FC236}">
                <a16:creationId xmlns:a16="http://schemas.microsoft.com/office/drawing/2014/main" id="{1F96319F-97B0-4317-927C-521D6651822C}"/>
              </a:ext>
            </a:extLst>
          </p:cNvPr>
          <p:cNvSpPr>
            <a:spLocks noGrp="1"/>
          </p:cNvSpPr>
          <p:nvPr>
            <p:ph type="subTitle" idx="1"/>
          </p:nvPr>
        </p:nvSpPr>
        <p:spPr>
          <a:xfrm>
            <a:off x="1154955" y="4345539"/>
            <a:ext cx="7815308" cy="2512462"/>
          </a:xfrm>
        </p:spPr>
        <p:txBody>
          <a:bodyPr>
            <a:normAutofit lnSpcReduction="10000"/>
          </a:bodyPr>
          <a:lstStyle/>
          <a:p>
            <a:r>
              <a:rPr lang="en-US" sz="3200" i="1" dirty="0">
                <a:solidFill>
                  <a:srgbClr val="FF0000"/>
                </a:solidFill>
                <a:effectLst>
                  <a:outerShdw blurRad="38100" dist="38100" dir="2700000" algn="tl">
                    <a:srgbClr val="000000">
                      <a:alpha val="43137"/>
                    </a:srgbClr>
                  </a:outerShdw>
                </a:effectLst>
              </a:rPr>
              <a:t>Complete class </a:t>
            </a:r>
          </a:p>
          <a:p>
            <a:endParaRPr lang="en-US" i="1" dirty="0">
              <a:solidFill>
                <a:schemeClr val="tx1"/>
              </a:solidFill>
              <a:effectLst>
                <a:outerShdw blurRad="38100" dist="38100" dir="2700000" algn="tl">
                  <a:srgbClr val="000000">
                    <a:alpha val="43137"/>
                  </a:srgbClr>
                </a:outerShdw>
              </a:effectLst>
            </a:endParaRPr>
          </a:p>
          <a:p>
            <a:r>
              <a:rPr lang="en-US" i="1" dirty="0">
                <a:solidFill>
                  <a:schemeClr val="tx1"/>
                </a:solidFill>
                <a:effectLst>
                  <a:outerShdw blurRad="38100" dist="38100" dir="2700000" algn="tl">
                    <a:srgbClr val="000000">
                      <a:alpha val="43137"/>
                    </a:srgbClr>
                  </a:outerShdw>
                </a:effectLst>
              </a:rPr>
              <a:t>Capital Implementation Program</a:t>
            </a:r>
          </a:p>
          <a:p>
            <a:r>
              <a:rPr lang="en-US" i="1" dirty="0">
                <a:solidFill>
                  <a:schemeClr val="tx1"/>
                </a:solidFill>
                <a:effectLst>
                  <a:outerShdw blurRad="38100" dist="38100" dir="2700000" algn="tl">
                    <a:srgbClr val="000000">
                      <a:alpha val="43137"/>
                    </a:srgbClr>
                  </a:outerShdw>
                </a:effectLst>
              </a:rPr>
              <a:t>Department of Municipal Development</a:t>
            </a:r>
          </a:p>
          <a:p>
            <a:r>
              <a:rPr lang="en-US" i="1" dirty="0">
                <a:solidFill>
                  <a:schemeClr val="tx1"/>
                </a:solidFill>
                <a:effectLst>
                  <a:outerShdw blurRad="38100" dist="38100" dir="2700000" algn="tl">
                    <a:srgbClr val="000000">
                      <a:alpha val="43137"/>
                    </a:srgbClr>
                  </a:outerShdw>
                </a:effectLst>
              </a:rPr>
              <a:t>Jennifer Turner, Interim Director</a:t>
            </a:r>
          </a:p>
          <a:p>
            <a:r>
              <a:rPr lang="en-US" i="1" dirty="0">
                <a:solidFill>
                  <a:schemeClr val="tx1"/>
                </a:solidFill>
                <a:effectLst>
                  <a:outerShdw blurRad="38100" dist="38100" dir="2700000" algn="tl">
                    <a:srgbClr val="000000">
                      <a:alpha val="43137"/>
                    </a:srgbClr>
                  </a:outerShdw>
                </a:effectLst>
              </a:rPr>
              <a:t>Donnie Quintana, CIP Official</a:t>
            </a:r>
          </a:p>
        </p:txBody>
      </p:sp>
    </p:spTree>
    <p:extLst>
      <p:ext uri="{BB962C8B-B14F-4D97-AF65-F5344CB8AC3E}">
        <p14:creationId xmlns:p14="http://schemas.microsoft.com/office/powerpoint/2010/main" val="42387437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i="1" dirty="0">
                <a:solidFill>
                  <a:schemeClr val="accent1"/>
                </a:solidFill>
                <a:effectLst>
                  <a:outerShdw blurRad="38100" dist="38100" dir="2700000" algn="tl">
                    <a:srgbClr val="000000">
                      <a:alpha val="43137"/>
                    </a:srgbClr>
                  </a:outerShdw>
                </a:effectLst>
              </a:rPr>
              <a:t>Criteria Resolution</a:t>
            </a:r>
            <a:br>
              <a:rPr lang="en-US" i="1" dirty="0">
                <a:solidFill>
                  <a:schemeClr val="accent1"/>
                </a:solidFill>
                <a:effectLst>
                  <a:outerShdw blurRad="38100" dist="38100" dir="2700000" algn="tl">
                    <a:srgbClr val="000000">
                      <a:alpha val="43137"/>
                    </a:srgbClr>
                  </a:outerShdw>
                </a:effectLst>
              </a:rPr>
            </a:br>
            <a:r>
              <a:rPr lang="en-US" sz="2800" i="1" dirty="0">
                <a:solidFill>
                  <a:schemeClr val="accent1"/>
                </a:solidFill>
                <a:effectLst>
                  <a:outerShdw blurRad="38100" dist="38100" dir="2700000" algn="tl">
                    <a:srgbClr val="000000">
                      <a:alpha val="43137"/>
                    </a:srgbClr>
                  </a:outerShdw>
                </a:effectLst>
              </a:rPr>
              <a:t>Section 3 – Equity</a:t>
            </a:r>
          </a:p>
        </p:txBody>
      </p:sp>
      <p:sp>
        <p:nvSpPr>
          <p:cNvPr id="4" name="Content Placeholder 3"/>
          <p:cNvSpPr>
            <a:spLocks noGrp="1"/>
          </p:cNvSpPr>
          <p:nvPr>
            <p:ph idx="1"/>
          </p:nvPr>
        </p:nvSpPr>
        <p:spPr>
          <a:xfrm>
            <a:off x="1013980" y="2286000"/>
            <a:ext cx="10114268" cy="4572000"/>
          </a:xfrm>
        </p:spPr>
        <p:txBody>
          <a:bodyPr>
            <a:normAutofit/>
          </a:bodyPr>
          <a:lstStyle/>
          <a:p>
            <a:r>
              <a:rPr lang="en-US" sz="2600" i="1" dirty="0">
                <a:effectLst>
                  <a:outerShdw blurRad="38100" dist="38100" dir="2700000" algn="tl">
                    <a:srgbClr val="000000">
                      <a:alpha val="43137"/>
                    </a:srgbClr>
                  </a:outerShdw>
                </a:effectLst>
              </a:rPr>
              <a:t>Section 3</a:t>
            </a:r>
          </a:p>
          <a:p>
            <a:pPr marL="457200" lvl="1" indent="0">
              <a:buNone/>
            </a:pPr>
            <a:r>
              <a:rPr lang="en-US" sz="2400" i="1" dirty="0">
                <a:effectLst>
                  <a:outerShdw blurRad="38100" dist="38100" dir="2700000" algn="tl">
                    <a:srgbClr val="000000">
                      <a:alpha val="43137"/>
                    </a:srgbClr>
                  </a:outerShdw>
                </a:effectLst>
              </a:rPr>
              <a:t>It shall be the priority of the City of Albuquerque in the 2023 General Obligation Bond Program to fund programs and projects in socially vulnerable areas as identified by the Office of Equity and Inclusion and/or geographically inequitable areas as indicated in Council Bill F/S R-20-85 (Enactment No. R-2021-007) regarding equity criterion.</a:t>
            </a:r>
          </a:p>
        </p:txBody>
      </p:sp>
    </p:spTree>
    <p:extLst>
      <p:ext uri="{BB962C8B-B14F-4D97-AF65-F5344CB8AC3E}">
        <p14:creationId xmlns:p14="http://schemas.microsoft.com/office/powerpoint/2010/main" val="26405003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i="1" dirty="0">
                <a:solidFill>
                  <a:schemeClr val="accent1"/>
                </a:solidFill>
                <a:effectLst>
                  <a:outerShdw blurRad="38100" dist="38100" dir="2700000" algn="tl">
                    <a:srgbClr val="000000">
                      <a:alpha val="43137"/>
                    </a:srgbClr>
                  </a:outerShdw>
                </a:effectLst>
              </a:rPr>
              <a:t>Criteria Resolution</a:t>
            </a:r>
            <a:br>
              <a:rPr lang="en-US" i="1" dirty="0">
                <a:solidFill>
                  <a:schemeClr val="accent1"/>
                </a:solidFill>
                <a:effectLst>
                  <a:outerShdw blurRad="38100" dist="38100" dir="2700000" algn="tl">
                    <a:srgbClr val="000000">
                      <a:alpha val="43137"/>
                    </a:srgbClr>
                  </a:outerShdw>
                </a:effectLst>
              </a:rPr>
            </a:br>
            <a:r>
              <a:rPr lang="en-US" sz="2800" i="1" dirty="0">
                <a:solidFill>
                  <a:schemeClr val="accent1"/>
                </a:solidFill>
                <a:effectLst>
                  <a:outerShdw blurRad="38100" dist="38100" dir="2700000" algn="tl">
                    <a:srgbClr val="000000">
                      <a:alpha val="43137"/>
                    </a:srgbClr>
                  </a:outerShdw>
                </a:effectLst>
              </a:rPr>
              <a:t>Sections 4 &amp; 5 - Grading Criteria</a:t>
            </a:r>
          </a:p>
        </p:txBody>
      </p:sp>
      <p:pic>
        <p:nvPicPr>
          <p:cNvPr id="4" name="Content Placeholder 3"/>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388511" y="2145510"/>
            <a:ext cx="4924154" cy="4446812"/>
          </a:xfrm>
        </p:spPr>
      </p:pic>
      <p:sp>
        <p:nvSpPr>
          <p:cNvPr id="5" name="Content Placeholder 4"/>
          <p:cNvSpPr>
            <a:spLocks noGrp="1"/>
          </p:cNvSpPr>
          <p:nvPr>
            <p:ph sz="half" idx="2"/>
          </p:nvPr>
        </p:nvSpPr>
        <p:spPr>
          <a:xfrm>
            <a:off x="5870448" y="2280027"/>
            <a:ext cx="5296916" cy="4577973"/>
          </a:xfrm>
        </p:spPr>
        <p:txBody>
          <a:bodyPr>
            <a:normAutofit/>
          </a:bodyPr>
          <a:lstStyle/>
          <a:p>
            <a:r>
              <a:rPr lang="en-US" sz="2000" i="1" dirty="0">
                <a:effectLst>
                  <a:outerShdw blurRad="38100" dist="38100" dir="2700000" algn="tl">
                    <a:srgbClr val="000000">
                      <a:alpha val="43137"/>
                    </a:srgbClr>
                  </a:outerShdw>
                </a:effectLst>
              </a:rPr>
              <a:t>Each Department Group has their own</a:t>
            </a:r>
          </a:p>
          <a:p>
            <a:pPr lvl="1"/>
            <a:r>
              <a:rPr lang="en-US" i="1" dirty="0">
                <a:effectLst>
                  <a:outerShdw blurRad="38100" dist="38100" dir="2700000" algn="tl">
                    <a:srgbClr val="000000">
                      <a:alpha val="43137"/>
                    </a:srgbClr>
                  </a:outerShdw>
                </a:effectLst>
              </a:rPr>
              <a:t>All very similar, just slight tweaks to make relevant</a:t>
            </a:r>
          </a:p>
          <a:p>
            <a:endParaRPr lang="en-US" i="1" dirty="0">
              <a:effectLst>
                <a:outerShdw blurRad="38100" dist="38100" dir="2700000" algn="tl">
                  <a:srgbClr val="000000">
                    <a:alpha val="43137"/>
                  </a:srgbClr>
                </a:outerShdw>
              </a:effectLst>
            </a:endParaRPr>
          </a:p>
          <a:p>
            <a:r>
              <a:rPr lang="en-US" sz="2000" i="1" dirty="0">
                <a:effectLst>
                  <a:outerShdw blurRad="38100" dist="38100" dir="2700000" algn="tl">
                    <a:srgbClr val="000000">
                      <a:alpha val="43137"/>
                    </a:srgbClr>
                  </a:outerShdw>
                </a:effectLst>
              </a:rPr>
              <a:t>Criteria evaluate how aligned projects are with desired City conditions and outcomes</a:t>
            </a:r>
          </a:p>
          <a:p>
            <a:endParaRPr lang="en-US" sz="2000" i="1" dirty="0">
              <a:effectLst>
                <a:outerShdw blurRad="38100" dist="38100" dir="2700000" algn="tl">
                  <a:srgbClr val="000000">
                    <a:alpha val="43137"/>
                  </a:srgbClr>
                </a:outerShdw>
              </a:effectLst>
            </a:endParaRPr>
          </a:p>
          <a:p>
            <a:r>
              <a:rPr lang="en-US" sz="2000" i="1" dirty="0">
                <a:effectLst>
                  <a:outerShdw blurRad="38100" dist="38100" dir="2700000" algn="tl">
                    <a:srgbClr val="000000">
                      <a:alpha val="43137"/>
                    </a:srgbClr>
                  </a:outerShdw>
                </a:effectLst>
              </a:rPr>
              <a:t>Scored by Staff Review Committee</a:t>
            </a:r>
          </a:p>
          <a:p>
            <a:pPr marL="457200" lvl="1" indent="0">
              <a:buNone/>
            </a:pPr>
            <a:endParaRPr lang="en-US" dirty="0"/>
          </a:p>
        </p:txBody>
      </p:sp>
    </p:spTree>
    <p:extLst>
      <p:ext uri="{BB962C8B-B14F-4D97-AF65-F5344CB8AC3E}">
        <p14:creationId xmlns:p14="http://schemas.microsoft.com/office/powerpoint/2010/main" val="12738655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i="1" dirty="0">
                <a:solidFill>
                  <a:schemeClr val="accent1"/>
                </a:solidFill>
                <a:effectLst>
                  <a:outerShdw blurRad="38100" dist="38100" dir="2700000" algn="tl">
                    <a:srgbClr val="000000">
                      <a:alpha val="43137"/>
                    </a:srgbClr>
                  </a:outerShdw>
                </a:effectLst>
              </a:rPr>
              <a:t>Criteria Resolution</a:t>
            </a:r>
            <a:br>
              <a:rPr lang="en-US" sz="2400" i="1" dirty="0">
                <a:solidFill>
                  <a:schemeClr val="accent1"/>
                </a:solidFill>
                <a:effectLst>
                  <a:outerShdw blurRad="38100" dist="38100" dir="2700000" algn="tl">
                    <a:srgbClr val="000000">
                      <a:alpha val="43137"/>
                    </a:srgbClr>
                  </a:outerShdw>
                </a:effectLst>
              </a:rPr>
            </a:br>
            <a:r>
              <a:rPr lang="en-US" sz="2400" i="1" dirty="0">
                <a:solidFill>
                  <a:schemeClr val="accent1"/>
                </a:solidFill>
                <a:effectLst>
                  <a:outerShdw blurRad="38100" dist="38100" dir="2700000" algn="tl">
                    <a:srgbClr val="000000">
                      <a:alpha val="43137"/>
                    </a:srgbClr>
                  </a:outerShdw>
                </a:effectLst>
              </a:rPr>
              <a:t>Section 8 – Departmental Funding Allocations</a:t>
            </a:r>
            <a:endParaRPr lang="en-US" sz="2800" i="1" dirty="0">
              <a:solidFill>
                <a:schemeClr val="accent1"/>
              </a:solidFill>
              <a:effectLst>
                <a:outerShdw blurRad="38100" dist="38100" dir="2700000" algn="tl">
                  <a:srgbClr val="000000">
                    <a:alpha val="43137"/>
                  </a:srgbClr>
                </a:outerShdw>
              </a:effectLst>
            </a:endParaRPr>
          </a:p>
        </p:txBody>
      </p:sp>
      <p:graphicFrame>
        <p:nvGraphicFramePr>
          <p:cNvPr id="6" name="Table 6">
            <a:extLst>
              <a:ext uri="{FF2B5EF4-FFF2-40B4-BE49-F238E27FC236}">
                <a16:creationId xmlns:a16="http://schemas.microsoft.com/office/drawing/2014/main" id="{EF1BFCD7-3AB0-44C3-A4F3-9E8B36453AD1}"/>
              </a:ext>
            </a:extLst>
          </p:cNvPr>
          <p:cNvGraphicFramePr>
            <a:graphicFrameLocks noGrp="1"/>
          </p:cNvGraphicFramePr>
          <p:nvPr>
            <p:extLst>
              <p:ext uri="{D42A27DB-BD31-4B8C-83A1-F6EECF244321}">
                <p14:modId xmlns:p14="http://schemas.microsoft.com/office/powerpoint/2010/main" val="1674000581"/>
              </p:ext>
            </p:extLst>
          </p:nvPr>
        </p:nvGraphicFramePr>
        <p:xfrm>
          <a:off x="1066800" y="2277480"/>
          <a:ext cx="10058400" cy="3857523"/>
        </p:xfrm>
        <a:graphic>
          <a:graphicData uri="http://schemas.openxmlformats.org/drawingml/2006/table">
            <a:tbl>
              <a:tblPr firstRow="1" bandRow="1">
                <a:tableStyleId>{2D5ABB26-0587-4C30-8999-92F81FD0307C}</a:tableStyleId>
              </a:tblPr>
              <a:tblGrid>
                <a:gridCol w="4959096">
                  <a:extLst>
                    <a:ext uri="{9D8B030D-6E8A-4147-A177-3AD203B41FA5}">
                      <a16:colId xmlns:a16="http://schemas.microsoft.com/office/drawing/2014/main" val="1304888261"/>
                    </a:ext>
                  </a:extLst>
                </a:gridCol>
                <a:gridCol w="1389888">
                  <a:extLst>
                    <a:ext uri="{9D8B030D-6E8A-4147-A177-3AD203B41FA5}">
                      <a16:colId xmlns:a16="http://schemas.microsoft.com/office/drawing/2014/main" val="2626411149"/>
                    </a:ext>
                  </a:extLst>
                </a:gridCol>
                <a:gridCol w="1810512">
                  <a:extLst>
                    <a:ext uri="{9D8B030D-6E8A-4147-A177-3AD203B41FA5}">
                      <a16:colId xmlns:a16="http://schemas.microsoft.com/office/drawing/2014/main" val="1588598778"/>
                    </a:ext>
                  </a:extLst>
                </a:gridCol>
                <a:gridCol w="1898904">
                  <a:extLst>
                    <a:ext uri="{9D8B030D-6E8A-4147-A177-3AD203B41FA5}">
                      <a16:colId xmlns:a16="http://schemas.microsoft.com/office/drawing/2014/main" val="3193497039"/>
                    </a:ext>
                  </a:extLst>
                </a:gridCol>
              </a:tblGrid>
              <a:tr h="415149">
                <a:tc>
                  <a:txBody>
                    <a:bodyPr/>
                    <a:lstStyle/>
                    <a:p>
                      <a:endParaRPr lang="en-US" sz="2000" i="1" dirty="0">
                        <a:effectLst>
                          <a:outerShdw blurRad="38100" dist="38100" dir="2700000" algn="tl">
                            <a:srgbClr val="000000">
                              <a:alpha val="43137"/>
                            </a:srgbClr>
                          </a:outerShdw>
                        </a:effectLst>
                        <a:latin typeface="+mn-lt"/>
                      </a:endParaRPr>
                    </a:p>
                  </a:txBody>
                  <a:tcPr anchor="ctr"/>
                </a:tc>
                <a:tc>
                  <a:txBody>
                    <a:bodyPr/>
                    <a:lstStyle/>
                    <a:p>
                      <a:pPr algn="ctr"/>
                      <a:r>
                        <a:rPr lang="en-US" sz="2000" i="1" dirty="0">
                          <a:effectLst>
                            <a:outerShdw blurRad="38100" dist="38100" dir="2700000" algn="tl">
                              <a:srgbClr val="000000">
                                <a:alpha val="43137"/>
                              </a:srgbClr>
                            </a:outerShdw>
                          </a:effectLst>
                          <a:latin typeface="+mn-lt"/>
                        </a:rPr>
                        <a:t>Approx %</a:t>
                      </a:r>
                    </a:p>
                  </a:txBody>
                  <a:tcPr anchor="ctr">
                    <a:lnB w="12700" cap="flat" cmpd="sng" algn="ctr">
                      <a:solidFill>
                        <a:schemeClr val="tx1"/>
                      </a:solidFill>
                      <a:prstDash val="solid"/>
                      <a:round/>
                      <a:headEnd type="none" w="med" len="med"/>
                      <a:tailEnd type="none" w="med" len="med"/>
                    </a:lnB>
                  </a:tcPr>
                </a:tc>
                <a:tc>
                  <a:txBody>
                    <a:bodyPr/>
                    <a:lstStyle/>
                    <a:p>
                      <a:pPr algn="ctr"/>
                      <a:r>
                        <a:rPr lang="en-US" sz="2000" i="1" dirty="0">
                          <a:effectLst>
                            <a:outerShdw blurRad="38100" dist="38100" dir="2700000" algn="tl">
                              <a:srgbClr val="000000">
                                <a:alpha val="43137"/>
                              </a:srgbClr>
                            </a:outerShdw>
                          </a:effectLst>
                          <a:latin typeface="+mn-lt"/>
                        </a:rPr>
                        <a:t>Allocated</a:t>
                      </a:r>
                    </a:p>
                  </a:txBody>
                  <a:tcPr anchor="ctr">
                    <a:lnB w="12700" cap="flat" cmpd="sng" algn="ctr">
                      <a:solidFill>
                        <a:schemeClr val="tx1"/>
                      </a:solidFill>
                      <a:prstDash val="solid"/>
                      <a:round/>
                      <a:headEnd type="none" w="med" len="med"/>
                      <a:tailEnd type="none" w="med" len="med"/>
                    </a:lnB>
                  </a:tcPr>
                </a:tc>
                <a:tc>
                  <a:txBody>
                    <a:bodyPr/>
                    <a:lstStyle/>
                    <a:p>
                      <a:pPr algn="ctr"/>
                      <a:r>
                        <a:rPr lang="en-US" sz="2000" i="1" dirty="0">
                          <a:effectLst>
                            <a:outerShdw blurRad="38100" dist="38100" dir="2700000" algn="tl">
                              <a:srgbClr val="000000">
                                <a:alpha val="43137"/>
                              </a:srgbClr>
                            </a:outerShdw>
                          </a:effectLst>
                          <a:latin typeface="+mn-lt"/>
                        </a:rPr>
                        <a:t>+20%</a:t>
                      </a: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91361538"/>
                  </a:ext>
                </a:extLst>
              </a:tr>
              <a:tr h="415149">
                <a:tc>
                  <a:txBody>
                    <a:bodyPr/>
                    <a:lstStyle/>
                    <a:p>
                      <a:pPr algn="r"/>
                      <a:r>
                        <a:rPr lang="en-US" sz="2000" i="1" dirty="0">
                          <a:effectLst>
                            <a:outerShdw blurRad="38100" dist="38100" dir="2700000" algn="tl">
                              <a:srgbClr val="000000">
                                <a:alpha val="43137"/>
                              </a:srgbClr>
                            </a:outerShdw>
                          </a:effectLst>
                          <a:latin typeface="+mn-lt"/>
                        </a:rPr>
                        <a:t>Streets</a:t>
                      </a:r>
                    </a:p>
                  </a:txBody>
                  <a:tcPr anchor="ctr"/>
                </a:tc>
                <a:tc>
                  <a:txBody>
                    <a:bodyPr/>
                    <a:lstStyle/>
                    <a:p>
                      <a:pPr algn="ctr"/>
                      <a:r>
                        <a:rPr lang="en-US" sz="2000" i="1" dirty="0">
                          <a:effectLst>
                            <a:outerShdw blurRad="38100" dist="38100" dir="2700000" algn="tl">
                              <a:srgbClr val="000000">
                                <a:alpha val="43137"/>
                              </a:srgbClr>
                            </a:outerShdw>
                          </a:effectLst>
                          <a:latin typeface="+mn-lt"/>
                        </a:rPr>
                        <a:t>22%</a:t>
                      </a:r>
                    </a:p>
                  </a:txBody>
                  <a:tcPr anchor="ctr">
                    <a:lnT w="12700" cap="flat" cmpd="sng" algn="ctr">
                      <a:solidFill>
                        <a:schemeClr val="tx1"/>
                      </a:solidFill>
                      <a:prstDash val="solid"/>
                      <a:round/>
                      <a:headEnd type="none" w="med" len="med"/>
                      <a:tailEnd type="none" w="med" len="med"/>
                    </a:lnT>
                  </a:tcPr>
                </a:tc>
                <a:tc>
                  <a:txBody>
                    <a:bodyPr/>
                    <a:lstStyle/>
                    <a:p>
                      <a:pPr algn="ctr"/>
                      <a:r>
                        <a:rPr lang="en-US" sz="2000" i="1" dirty="0">
                          <a:effectLst>
                            <a:outerShdw blurRad="38100" dist="38100" dir="2700000" algn="tl">
                              <a:srgbClr val="000000">
                                <a:alpha val="43137"/>
                              </a:srgbClr>
                            </a:outerShdw>
                          </a:effectLst>
                          <a:latin typeface="+mn-lt"/>
                        </a:rPr>
                        <a:t>$39,500,000</a:t>
                      </a:r>
                    </a:p>
                  </a:txBody>
                  <a:tcPr anchor="ctr">
                    <a:lnT w="12700" cap="flat" cmpd="sng" algn="ctr">
                      <a:solidFill>
                        <a:schemeClr val="tx1"/>
                      </a:solidFill>
                      <a:prstDash val="solid"/>
                      <a:round/>
                      <a:headEnd type="none" w="med" len="med"/>
                      <a:tailEnd type="none" w="med" len="med"/>
                    </a:lnT>
                  </a:tcPr>
                </a:tc>
                <a:tc>
                  <a:txBody>
                    <a:bodyPr/>
                    <a:lstStyle/>
                    <a:p>
                      <a:pPr algn="ctr"/>
                      <a:r>
                        <a:rPr lang="en-US" sz="2000" i="1" dirty="0">
                          <a:effectLst>
                            <a:outerShdw blurRad="38100" dist="38100" dir="2700000" algn="tl">
                              <a:srgbClr val="000000">
                                <a:alpha val="43137"/>
                              </a:srgbClr>
                            </a:outerShdw>
                          </a:effectLst>
                          <a:latin typeface="+mn-lt"/>
                        </a:rPr>
                        <a:t>$47,500,000</a:t>
                      </a: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88949419"/>
                  </a:ext>
                </a:extLst>
              </a:tr>
              <a:tr h="415149">
                <a:tc>
                  <a:txBody>
                    <a:bodyPr/>
                    <a:lstStyle/>
                    <a:p>
                      <a:pPr algn="r"/>
                      <a:r>
                        <a:rPr lang="en-US" sz="2000" i="1" dirty="0">
                          <a:effectLst>
                            <a:outerShdw blurRad="38100" dist="38100" dir="2700000" algn="tl">
                              <a:srgbClr val="000000">
                                <a:alpha val="43137"/>
                              </a:srgbClr>
                            </a:outerShdw>
                          </a:effectLst>
                          <a:latin typeface="+mn-lt"/>
                        </a:rPr>
                        <a:t>Storm</a:t>
                      </a:r>
                    </a:p>
                  </a:txBody>
                  <a:tcPr anchor="ctr"/>
                </a:tc>
                <a:tc>
                  <a:txBody>
                    <a:bodyPr/>
                    <a:lstStyle/>
                    <a:p>
                      <a:pPr algn="ctr"/>
                      <a:r>
                        <a:rPr lang="en-US" sz="2000" i="1" dirty="0">
                          <a:effectLst>
                            <a:outerShdw blurRad="38100" dist="38100" dir="2700000" algn="tl">
                              <a:srgbClr val="000000">
                                <a:alpha val="43137"/>
                              </a:srgbClr>
                            </a:outerShdw>
                          </a:effectLst>
                          <a:latin typeface="+mn-lt"/>
                        </a:rPr>
                        <a:t>7%</a:t>
                      </a:r>
                    </a:p>
                  </a:txBody>
                  <a:tcPr anchor="ctr"/>
                </a:tc>
                <a:tc>
                  <a:txBody>
                    <a:bodyPr/>
                    <a:lstStyle/>
                    <a:p>
                      <a:pPr algn="ctr"/>
                      <a:r>
                        <a:rPr lang="en-US" sz="2000" i="1" dirty="0">
                          <a:effectLst>
                            <a:outerShdw blurRad="38100" dist="38100" dir="2700000" algn="tl">
                              <a:srgbClr val="000000">
                                <a:alpha val="43137"/>
                              </a:srgbClr>
                            </a:outerShdw>
                          </a:effectLst>
                          <a:latin typeface="+mn-lt"/>
                        </a:rPr>
                        <a:t>$12,000,000</a:t>
                      </a:r>
                    </a:p>
                  </a:txBody>
                  <a:tcPr anchor="ctr"/>
                </a:tc>
                <a:tc>
                  <a:txBody>
                    <a:bodyPr/>
                    <a:lstStyle/>
                    <a:p>
                      <a:pPr algn="ctr"/>
                      <a:r>
                        <a:rPr lang="en-US" sz="2000" i="1" dirty="0">
                          <a:effectLst>
                            <a:outerShdw blurRad="38100" dist="38100" dir="2700000" algn="tl">
                              <a:srgbClr val="000000">
                                <a:alpha val="43137"/>
                              </a:srgbClr>
                            </a:outerShdw>
                          </a:effectLst>
                          <a:latin typeface="+mn-lt"/>
                        </a:rPr>
                        <a:t>$14,500,000</a:t>
                      </a:r>
                    </a:p>
                  </a:txBody>
                  <a:tcPr anchor="ctr"/>
                </a:tc>
                <a:extLst>
                  <a:ext uri="{0D108BD9-81ED-4DB2-BD59-A6C34878D82A}">
                    <a16:rowId xmlns:a16="http://schemas.microsoft.com/office/drawing/2014/main" val="385752756"/>
                  </a:ext>
                </a:extLst>
              </a:tr>
              <a:tr h="415149">
                <a:tc>
                  <a:txBody>
                    <a:bodyPr/>
                    <a:lstStyle/>
                    <a:p>
                      <a:pPr algn="r"/>
                      <a:r>
                        <a:rPr lang="en-US" sz="2000" i="1" dirty="0">
                          <a:effectLst>
                            <a:outerShdw blurRad="38100" dist="38100" dir="2700000" algn="tl">
                              <a:srgbClr val="000000">
                                <a:alpha val="43137"/>
                              </a:srgbClr>
                            </a:outerShdw>
                          </a:effectLst>
                          <a:latin typeface="+mn-lt"/>
                        </a:rPr>
                        <a:t>Parks &amp; Recreation</a:t>
                      </a:r>
                    </a:p>
                  </a:txBody>
                  <a:tcPr anchor="ctr"/>
                </a:tc>
                <a:tc>
                  <a:txBody>
                    <a:bodyPr/>
                    <a:lstStyle/>
                    <a:p>
                      <a:pPr algn="ctr"/>
                      <a:r>
                        <a:rPr lang="en-US" sz="2000" i="1" dirty="0">
                          <a:effectLst>
                            <a:outerShdw blurRad="38100" dist="38100" dir="2700000" algn="tl">
                              <a:srgbClr val="000000">
                                <a:alpha val="43137"/>
                              </a:srgbClr>
                            </a:outerShdw>
                          </a:effectLst>
                          <a:latin typeface="+mn-lt"/>
                        </a:rPr>
                        <a:t>10%</a:t>
                      </a:r>
                    </a:p>
                  </a:txBody>
                  <a:tcPr anchor="ctr"/>
                </a:tc>
                <a:tc>
                  <a:txBody>
                    <a:bodyPr/>
                    <a:lstStyle/>
                    <a:p>
                      <a:pPr algn="ctr"/>
                      <a:r>
                        <a:rPr lang="en-US" sz="2000" i="1" dirty="0">
                          <a:effectLst>
                            <a:outerShdw blurRad="38100" dist="38100" dir="2700000" algn="tl">
                              <a:srgbClr val="000000">
                                <a:alpha val="43137"/>
                              </a:srgbClr>
                            </a:outerShdw>
                          </a:effectLst>
                          <a:latin typeface="+mn-lt"/>
                        </a:rPr>
                        <a:t>$17,500,000</a:t>
                      </a:r>
                    </a:p>
                  </a:txBody>
                  <a:tcPr anchor="ctr"/>
                </a:tc>
                <a:tc>
                  <a:txBody>
                    <a:bodyPr/>
                    <a:lstStyle/>
                    <a:p>
                      <a:pPr algn="ctr"/>
                      <a:r>
                        <a:rPr lang="en-US" sz="2000" i="1" dirty="0">
                          <a:effectLst>
                            <a:outerShdw blurRad="38100" dist="38100" dir="2700000" algn="tl">
                              <a:srgbClr val="000000">
                                <a:alpha val="43137"/>
                              </a:srgbClr>
                            </a:outerShdw>
                          </a:effectLst>
                          <a:latin typeface="+mn-lt"/>
                        </a:rPr>
                        <a:t>$21,000,000</a:t>
                      </a:r>
                    </a:p>
                  </a:txBody>
                  <a:tcPr anchor="ctr"/>
                </a:tc>
                <a:extLst>
                  <a:ext uri="{0D108BD9-81ED-4DB2-BD59-A6C34878D82A}">
                    <a16:rowId xmlns:a16="http://schemas.microsoft.com/office/drawing/2014/main" val="2999032739"/>
                  </a:ext>
                </a:extLst>
              </a:tr>
              <a:tr h="415149">
                <a:tc>
                  <a:txBody>
                    <a:bodyPr/>
                    <a:lstStyle/>
                    <a:p>
                      <a:pPr algn="r"/>
                      <a:r>
                        <a:rPr lang="en-US" sz="2000" i="1" dirty="0">
                          <a:effectLst>
                            <a:outerShdw blurRad="38100" dist="38100" dir="2700000" algn="tl">
                              <a:srgbClr val="000000">
                                <a:alpha val="43137"/>
                              </a:srgbClr>
                            </a:outerShdw>
                          </a:effectLst>
                          <a:latin typeface="+mn-lt"/>
                        </a:rPr>
                        <a:t>Public Safety</a:t>
                      </a:r>
                    </a:p>
                  </a:txBody>
                  <a:tcPr anchor="ctr"/>
                </a:tc>
                <a:tc>
                  <a:txBody>
                    <a:bodyPr/>
                    <a:lstStyle/>
                    <a:p>
                      <a:pPr algn="ctr"/>
                      <a:r>
                        <a:rPr lang="en-US" sz="2000" i="1" dirty="0">
                          <a:effectLst>
                            <a:outerShdw blurRad="38100" dist="38100" dir="2700000" algn="tl">
                              <a:srgbClr val="000000">
                                <a:alpha val="43137"/>
                              </a:srgbClr>
                            </a:outerShdw>
                          </a:effectLst>
                          <a:latin typeface="+mn-lt"/>
                        </a:rPr>
                        <a:t>12%</a:t>
                      </a:r>
                    </a:p>
                  </a:txBody>
                  <a:tcPr anchor="ctr"/>
                </a:tc>
                <a:tc>
                  <a:txBody>
                    <a:bodyPr/>
                    <a:lstStyle/>
                    <a:p>
                      <a:pPr algn="ctr"/>
                      <a:r>
                        <a:rPr lang="en-US" sz="2000" i="1" dirty="0">
                          <a:effectLst>
                            <a:outerShdw blurRad="38100" dist="38100" dir="2700000" algn="tl">
                              <a:srgbClr val="000000">
                                <a:alpha val="43137"/>
                              </a:srgbClr>
                            </a:outerShdw>
                          </a:effectLst>
                          <a:latin typeface="+mn-lt"/>
                        </a:rPr>
                        <a:t>$21,000,000</a:t>
                      </a:r>
                    </a:p>
                  </a:txBody>
                  <a:tcPr anchor="ctr"/>
                </a:tc>
                <a:tc>
                  <a:txBody>
                    <a:bodyPr/>
                    <a:lstStyle/>
                    <a:p>
                      <a:pPr algn="ctr"/>
                      <a:r>
                        <a:rPr lang="en-US" sz="2000" i="1" dirty="0">
                          <a:effectLst>
                            <a:outerShdw blurRad="38100" dist="38100" dir="2700000" algn="tl">
                              <a:srgbClr val="000000">
                                <a:alpha val="43137"/>
                              </a:srgbClr>
                            </a:outerShdw>
                          </a:effectLst>
                          <a:latin typeface="+mn-lt"/>
                        </a:rPr>
                        <a:t>$24,800,000</a:t>
                      </a:r>
                    </a:p>
                  </a:txBody>
                  <a:tcPr anchor="ctr"/>
                </a:tc>
                <a:extLst>
                  <a:ext uri="{0D108BD9-81ED-4DB2-BD59-A6C34878D82A}">
                    <a16:rowId xmlns:a16="http://schemas.microsoft.com/office/drawing/2014/main" val="758044"/>
                  </a:ext>
                </a:extLst>
              </a:tr>
              <a:tr h="415149">
                <a:tc>
                  <a:txBody>
                    <a:bodyPr/>
                    <a:lstStyle/>
                    <a:p>
                      <a:pPr algn="r"/>
                      <a:r>
                        <a:rPr lang="en-US" sz="2000" i="1" dirty="0">
                          <a:effectLst>
                            <a:outerShdw blurRad="38100" dist="38100" dir="2700000" algn="tl">
                              <a:srgbClr val="000000">
                                <a:alpha val="43137"/>
                              </a:srgbClr>
                            </a:outerShdw>
                          </a:effectLst>
                          <a:latin typeface="+mn-lt"/>
                        </a:rPr>
                        <a:t>ABQ Ride/Transit</a:t>
                      </a:r>
                    </a:p>
                  </a:txBody>
                  <a:tcPr anchor="ctr"/>
                </a:tc>
                <a:tc>
                  <a:txBody>
                    <a:bodyPr/>
                    <a:lstStyle/>
                    <a:p>
                      <a:pPr algn="ctr"/>
                      <a:r>
                        <a:rPr lang="en-US" sz="2000" i="1" dirty="0">
                          <a:effectLst>
                            <a:outerShdw blurRad="38100" dist="38100" dir="2700000" algn="tl">
                              <a:srgbClr val="000000">
                                <a:alpha val="43137"/>
                              </a:srgbClr>
                            </a:outerShdw>
                          </a:effectLst>
                          <a:latin typeface="+mn-lt"/>
                        </a:rPr>
                        <a:t>1%</a:t>
                      </a:r>
                    </a:p>
                  </a:txBody>
                  <a:tcPr anchor="ctr"/>
                </a:tc>
                <a:tc>
                  <a:txBody>
                    <a:bodyPr/>
                    <a:lstStyle/>
                    <a:p>
                      <a:pPr algn="ctr"/>
                      <a:r>
                        <a:rPr lang="en-US" sz="2000" i="1" dirty="0">
                          <a:effectLst>
                            <a:outerShdw blurRad="38100" dist="38100" dir="2700000" algn="tl">
                              <a:srgbClr val="000000">
                                <a:alpha val="43137"/>
                              </a:srgbClr>
                            </a:outerShdw>
                          </a:effectLst>
                          <a:latin typeface="+mn-lt"/>
                        </a:rPr>
                        <a:t>$1,750,000</a:t>
                      </a:r>
                    </a:p>
                  </a:txBody>
                  <a:tcPr anchor="ctr"/>
                </a:tc>
                <a:tc>
                  <a:txBody>
                    <a:bodyPr/>
                    <a:lstStyle/>
                    <a:p>
                      <a:pPr algn="ctr"/>
                      <a:r>
                        <a:rPr lang="en-US" sz="2000" i="1" dirty="0">
                          <a:effectLst>
                            <a:outerShdw blurRad="38100" dist="38100" dir="2700000" algn="tl">
                              <a:srgbClr val="000000">
                                <a:alpha val="43137"/>
                              </a:srgbClr>
                            </a:outerShdw>
                          </a:effectLst>
                          <a:latin typeface="+mn-lt"/>
                        </a:rPr>
                        <a:t>$2,100,000</a:t>
                      </a:r>
                    </a:p>
                  </a:txBody>
                  <a:tcPr anchor="ctr"/>
                </a:tc>
                <a:extLst>
                  <a:ext uri="{0D108BD9-81ED-4DB2-BD59-A6C34878D82A}">
                    <a16:rowId xmlns:a16="http://schemas.microsoft.com/office/drawing/2014/main" val="458266631"/>
                  </a:ext>
                </a:extLst>
              </a:tr>
              <a:tr h="536331">
                <a:tc>
                  <a:txBody>
                    <a:bodyPr/>
                    <a:lstStyle/>
                    <a:p>
                      <a:pPr algn="r"/>
                      <a:r>
                        <a:rPr lang="en-US" sz="2000" i="1" dirty="0">
                          <a:effectLst>
                            <a:outerShdw blurRad="38100" dist="38100" dir="2700000" algn="tl">
                              <a:srgbClr val="000000">
                                <a:alpha val="43137"/>
                              </a:srgbClr>
                            </a:outerShdw>
                          </a:effectLst>
                          <a:latin typeface="+mn-lt"/>
                        </a:rPr>
                        <a:t>Housing, Health, &amp; Homelessness</a:t>
                      </a:r>
                    </a:p>
                  </a:txBody>
                  <a:tcPr anchor="ctr"/>
                </a:tc>
                <a:tc>
                  <a:txBody>
                    <a:bodyPr/>
                    <a:lstStyle/>
                    <a:p>
                      <a:pPr algn="ctr"/>
                      <a:r>
                        <a:rPr lang="en-US" sz="2000" i="1" dirty="0">
                          <a:effectLst>
                            <a:outerShdw blurRad="38100" dist="38100" dir="2700000" algn="tl">
                              <a:srgbClr val="000000">
                                <a:alpha val="43137"/>
                              </a:srgbClr>
                            </a:outerShdw>
                          </a:effectLst>
                          <a:latin typeface="+mn-lt"/>
                        </a:rPr>
                        <a:t>6%</a:t>
                      </a:r>
                    </a:p>
                  </a:txBody>
                  <a:tcPr anchor="ctr"/>
                </a:tc>
                <a:tc>
                  <a:txBody>
                    <a:bodyPr/>
                    <a:lstStyle/>
                    <a:p>
                      <a:pPr algn="ctr"/>
                      <a:r>
                        <a:rPr lang="en-US" sz="2000" i="1" dirty="0">
                          <a:effectLst>
                            <a:outerShdw blurRad="38100" dist="38100" dir="2700000" algn="tl">
                              <a:srgbClr val="000000">
                                <a:alpha val="43137"/>
                              </a:srgbClr>
                            </a:outerShdw>
                          </a:effectLst>
                          <a:latin typeface="+mn-lt"/>
                        </a:rPr>
                        <a:t>$10,000,000</a:t>
                      </a:r>
                    </a:p>
                  </a:txBody>
                  <a:tcPr anchor="ctr"/>
                </a:tc>
                <a:tc>
                  <a:txBody>
                    <a:bodyPr/>
                    <a:lstStyle/>
                    <a:p>
                      <a:pPr algn="ctr"/>
                      <a:r>
                        <a:rPr lang="en-US" sz="2000" i="1" dirty="0">
                          <a:effectLst>
                            <a:outerShdw blurRad="38100" dist="38100" dir="2700000" algn="tl">
                              <a:srgbClr val="000000">
                                <a:alpha val="43137"/>
                              </a:srgbClr>
                            </a:outerShdw>
                          </a:effectLst>
                          <a:latin typeface="+mn-lt"/>
                        </a:rPr>
                        <a:t>$12,000,000</a:t>
                      </a:r>
                    </a:p>
                  </a:txBody>
                  <a:tcPr anchor="ctr"/>
                </a:tc>
                <a:extLst>
                  <a:ext uri="{0D108BD9-81ED-4DB2-BD59-A6C34878D82A}">
                    <a16:rowId xmlns:a16="http://schemas.microsoft.com/office/drawing/2014/main" val="1426550279"/>
                  </a:ext>
                </a:extLst>
              </a:tr>
              <a:tr h="415149">
                <a:tc>
                  <a:txBody>
                    <a:bodyPr/>
                    <a:lstStyle/>
                    <a:p>
                      <a:pPr algn="r"/>
                      <a:r>
                        <a:rPr lang="en-US" sz="2000" i="1" dirty="0">
                          <a:effectLst>
                            <a:outerShdw blurRad="38100" dist="38100" dir="2700000" algn="tl">
                              <a:srgbClr val="000000">
                                <a:alpha val="43137"/>
                              </a:srgbClr>
                            </a:outerShdw>
                          </a:effectLst>
                          <a:latin typeface="+mn-lt"/>
                        </a:rPr>
                        <a:t>Community Facilities</a:t>
                      </a:r>
                    </a:p>
                  </a:txBody>
                  <a:tcPr anchor="ctr"/>
                </a:tc>
                <a:tc>
                  <a:txBody>
                    <a:bodyPr/>
                    <a:lstStyle/>
                    <a:p>
                      <a:pPr algn="ctr"/>
                      <a:r>
                        <a:rPr lang="en-US" sz="2000" i="1" dirty="0">
                          <a:effectLst>
                            <a:outerShdw blurRad="38100" dist="38100" dir="2700000" algn="tl">
                              <a:srgbClr val="000000">
                                <a:alpha val="43137"/>
                              </a:srgbClr>
                            </a:outerShdw>
                          </a:effectLst>
                          <a:latin typeface="+mn-lt"/>
                        </a:rPr>
                        <a:t>27%</a:t>
                      </a:r>
                    </a:p>
                  </a:txBody>
                  <a:tcPr anchor="ctr">
                    <a:lnB w="12700" cap="flat" cmpd="sng" algn="ctr">
                      <a:solidFill>
                        <a:schemeClr val="tx1"/>
                      </a:solidFill>
                      <a:prstDash val="solid"/>
                      <a:round/>
                      <a:headEnd type="none" w="med" len="med"/>
                      <a:tailEnd type="none" w="med" len="med"/>
                    </a:lnB>
                  </a:tcPr>
                </a:tc>
                <a:tc>
                  <a:txBody>
                    <a:bodyPr/>
                    <a:lstStyle/>
                    <a:p>
                      <a:pPr algn="ctr"/>
                      <a:r>
                        <a:rPr lang="en-US" sz="2000" i="1" dirty="0">
                          <a:effectLst>
                            <a:outerShdw blurRad="38100" dist="38100" dir="2700000" algn="tl">
                              <a:srgbClr val="000000">
                                <a:alpha val="43137"/>
                              </a:srgbClr>
                            </a:outerShdw>
                          </a:effectLst>
                          <a:latin typeface="+mn-lt"/>
                        </a:rPr>
                        <a:t>$46,625,000</a:t>
                      </a:r>
                    </a:p>
                  </a:txBody>
                  <a:tcPr anchor="ctr">
                    <a:lnB w="12700" cap="flat" cmpd="sng" algn="ctr">
                      <a:solidFill>
                        <a:schemeClr val="tx1"/>
                      </a:solidFill>
                      <a:prstDash val="solid"/>
                      <a:round/>
                      <a:headEnd type="none" w="med" len="med"/>
                      <a:tailEnd type="none" w="med" len="med"/>
                    </a:lnB>
                  </a:tcPr>
                </a:tc>
                <a:tc>
                  <a:txBody>
                    <a:bodyPr/>
                    <a:lstStyle/>
                    <a:p>
                      <a:pPr algn="ctr"/>
                      <a:r>
                        <a:rPr lang="en-US" sz="2000" i="1" dirty="0">
                          <a:effectLst>
                            <a:outerShdw blurRad="38100" dist="38100" dir="2700000" algn="tl">
                              <a:srgbClr val="000000">
                                <a:alpha val="43137"/>
                              </a:srgbClr>
                            </a:outerShdw>
                          </a:effectLst>
                          <a:latin typeface="+mn-lt"/>
                        </a:rPr>
                        <a:t>$56,100,000</a:t>
                      </a: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291118"/>
                  </a:ext>
                </a:extLst>
              </a:tr>
              <a:tr h="415149">
                <a:tc>
                  <a:txBody>
                    <a:bodyPr/>
                    <a:lstStyle/>
                    <a:p>
                      <a:pPr algn="r"/>
                      <a:r>
                        <a:rPr lang="en-US" sz="2000" i="1" dirty="0">
                          <a:effectLst>
                            <a:outerShdw blurRad="38100" dist="38100" dir="2700000" algn="tl">
                              <a:srgbClr val="000000">
                                <a:alpha val="43137"/>
                              </a:srgbClr>
                            </a:outerShdw>
                          </a:effectLst>
                          <a:latin typeface="+mn-lt"/>
                        </a:rPr>
                        <a:t>Total</a:t>
                      </a:r>
                    </a:p>
                  </a:txBody>
                  <a:tcPr anchor="ctr"/>
                </a:tc>
                <a:tc>
                  <a:txBody>
                    <a:bodyPr/>
                    <a:lstStyle/>
                    <a:p>
                      <a:pPr algn="ctr"/>
                      <a:r>
                        <a:rPr lang="en-US" sz="2000" i="1" dirty="0">
                          <a:effectLst>
                            <a:outerShdw blurRad="38100" dist="38100" dir="2700000" algn="tl">
                              <a:srgbClr val="000000">
                                <a:alpha val="43137"/>
                              </a:srgbClr>
                            </a:outerShdw>
                          </a:effectLst>
                          <a:latin typeface="+mn-lt"/>
                        </a:rPr>
                        <a:t>85%</a:t>
                      </a:r>
                    </a:p>
                  </a:txBody>
                  <a:tcPr anchor="ctr">
                    <a:lnT w="12700" cap="flat" cmpd="sng" algn="ctr">
                      <a:solidFill>
                        <a:schemeClr val="tx1"/>
                      </a:solidFill>
                      <a:prstDash val="solid"/>
                      <a:round/>
                      <a:headEnd type="none" w="med" len="med"/>
                      <a:tailEnd type="none" w="med" len="med"/>
                    </a:lnT>
                  </a:tcPr>
                </a:tc>
                <a:tc>
                  <a:txBody>
                    <a:bodyPr/>
                    <a:lstStyle/>
                    <a:p>
                      <a:pPr algn="ctr"/>
                      <a:r>
                        <a:rPr lang="en-US" sz="2000" i="1" dirty="0">
                          <a:effectLst>
                            <a:outerShdw blurRad="38100" dist="38100" dir="2700000" algn="tl">
                              <a:srgbClr val="000000">
                                <a:alpha val="43137"/>
                              </a:srgbClr>
                            </a:outerShdw>
                          </a:effectLst>
                          <a:latin typeface="+mn-lt"/>
                        </a:rPr>
                        <a:t>$148,375,000</a:t>
                      </a:r>
                    </a:p>
                  </a:txBody>
                  <a:tcPr anchor="ctr">
                    <a:lnT w="12700" cap="flat" cmpd="sng" algn="ctr">
                      <a:solidFill>
                        <a:schemeClr val="tx1"/>
                      </a:solidFill>
                      <a:prstDash val="solid"/>
                      <a:round/>
                      <a:headEnd type="none" w="med" len="med"/>
                      <a:tailEnd type="none" w="med" len="med"/>
                    </a:lnT>
                  </a:tcPr>
                </a:tc>
                <a:tc>
                  <a:txBody>
                    <a:bodyPr/>
                    <a:lstStyle/>
                    <a:p>
                      <a:pPr algn="ctr"/>
                      <a:r>
                        <a:rPr lang="en-US" sz="2000" i="1" dirty="0">
                          <a:effectLst>
                            <a:outerShdw blurRad="38100" dist="38100" dir="2700000" algn="tl">
                              <a:srgbClr val="000000">
                                <a:alpha val="43137"/>
                              </a:srgbClr>
                            </a:outerShdw>
                          </a:effectLst>
                          <a:latin typeface="+mn-lt"/>
                        </a:rPr>
                        <a:t>$178,000,000</a:t>
                      </a: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554843219"/>
                  </a:ext>
                </a:extLst>
              </a:tr>
            </a:tbl>
          </a:graphicData>
        </a:graphic>
      </p:graphicFrame>
    </p:spTree>
    <p:extLst>
      <p:ext uri="{BB962C8B-B14F-4D97-AF65-F5344CB8AC3E}">
        <p14:creationId xmlns:p14="http://schemas.microsoft.com/office/powerpoint/2010/main" val="22532782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i="1" dirty="0">
                <a:solidFill>
                  <a:schemeClr val="accent1"/>
                </a:solidFill>
                <a:effectLst>
                  <a:outerShdw blurRad="38100" dist="38100" dir="2700000" algn="tl">
                    <a:srgbClr val="000000">
                      <a:alpha val="43137"/>
                    </a:srgbClr>
                  </a:outerShdw>
                </a:effectLst>
              </a:rPr>
              <a:t>Criteria Resolution</a:t>
            </a:r>
            <a:br>
              <a:rPr lang="en-US" sz="2400" i="1" dirty="0">
                <a:solidFill>
                  <a:schemeClr val="accent1"/>
                </a:solidFill>
                <a:effectLst>
                  <a:outerShdw blurRad="38100" dist="38100" dir="2700000" algn="tl">
                    <a:srgbClr val="000000">
                      <a:alpha val="43137"/>
                    </a:srgbClr>
                  </a:outerShdw>
                </a:effectLst>
              </a:rPr>
            </a:br>
            <a:r>
              <a:rPr lang="en-US" sz="2400" i="1" dirty="0">
                <a:solidFill>
                  <a:schemeClr val="accent1"/>
                </a:solidFill>
                <a:effectLst>
                  <a:outerShdw blurRad="38100" dist="38100" dir="2700000" algn="tl">
                    <a:srgbClr val="000000">
                      <a:alpha val="43137"/>
                    </a:srgbClr>
                  </a:outerShdw>
                </a:effectLst>
              </a:rPr>
              <a:t>Section 8 – Mandates</a:t>
            </a:r>
            <a:endParaRPr lang="en-US" sz="2800" i="1" dirty="0">
              <a:solidFill>
                <a:schemeClr val="accent1"/>
              </a:solidFill>
              <a:effectLst>
                <a:outerShdw blurRad="38100" dist="38100" dir="2700000" algn="tl">
                  <a:srgbClr val="000000">
                    <a:alpha val="43137"/>
                  </a:srgbClr>
                </a:outerShdw>
              </a:effectLst>
            </a:endParaRPr>
          </a:p>
        </p:txBody>
      </p:sp>
      <p:graphicFrame>
        <p:nvGraphicFramePr>
          <p:cNvPr id="6" name="Table 6">
            <a:extLst>
              <a:ext uri="{FF2B5EF4-FFF2-40B4-BE49-F238E27FC236}">
                <a16:creationId xmlns:a16="http://schemas.microsoft.com/office/drawing/2014/main" id="{EF1BFCD7-3AB0-44C3-A4F3-9E8B36453AD1}"/>
              </a:ext>
            </a:extLst>
          </p:cNvPr>
          <p:cNvGraphicFramePr>
            <a:graphicFrameLocks noGrp="1"/>
          </p:cNvGraphicFramePr>
          <p:nvPr>
            <p:extLst>
              <p:ext uri="{D42A27DB-BD31-4B8C-83A1-F6EECF244321}">
                <p14:modId xmlns:p14="http://schemas.microsoft.com/office/powerpoint/2010/main" val="1425296300"/>
              </p:ext>
            </p:extLst>
          </p:nvPr>
        </p:nvGraphicFramePr>
        <p:xfrm>
          <a:off x="1066800" y="2277480"/>
          <a:ext cx="10061448" cy="2490894"/>
        </p:xfrm>
        <a:graphic>
          <a:graphicData uri="http://schemas.openxmlformats.org/drawingml/2006/table">
            <a:tbl>
              <a:tblPr firstRow="1" bandRow="1">
                <a:tableStyleId>{2D5ABB26-0587-4C30-8999-92F81FD0307C}</a:tableStyleId>
              </a:tblPr>
              <a:tblGrid>
                <a:gridCol w="6915912">
                  <a:extLst>
                    <a:ext uri="{9D8B030D-6E8A-4147-A177-3AD203B41FA5}">
                      <a16:colId xmlns:a16="http://schemas.microsoft.com/office/drawing/2014/main" val="1304888261"/>
                    </a:ext>
                  </a:extLst>
                </a:gridCol>
                <a:gridCol w="1344168">
                  <a:extLst>
                    <a:ext uri="{9D8B030D-6E8A-4147-A177-3AD203B41FA5}">
                      <a16:colId xmlns:a16="http://schemas.microsoft.com/office/drawing/2014/main" val="2626411149"/>
                    </a:ext>
                  </a:extLst>
                </a:gridCol>
                <a:gridCol w="1801368">
                  <a:extLst>
                    <a:ext uri="{9D8B030D-6E8A-4147-A177-3AD203B41FA5}">
                      <a16:colId xmlns:a16="http://schemas.microsoft.com/office/drawing/2014/main" val="1588598778"/>
                    </a:ext>
                  </a:extLst>
                </a:gridCol>
              </a:tblGrid>
              <a:tr h="415149">
                <a:tc>
                  <a:txBody>
                    <a:bodyPr/>
                    <a:lstStyle/>
                    <a:p>
                      <a:endParaRPr lang="en-US" sz="2000" i="1" dirty="0">
                        <a:effectLst>
                          <a:outerShdw blurRad="38100" dist="38100" dir="2700000" algn="tl">
                            <a:srgbClr val="000000">
                              <a:alpha val="43137"/>
                            </a:srgbClr>
                          </a:outerShdw>
                        </a:effectLst>
                        <a:latin typeface="+mn-lt"/>
                      </a:endParaRPr>
                    </a:p>
                  </a:txBody>
                  <a:tcPr anchor="ctr"/>
                </a:tc>
                <a:tc>
                  <a:txBody>
                    <a:bodyPr/>
                    <a:lstStyle/>
                    <a:p>
                      <a:pPr algn="ctr"/>
                      <a:r>
                        <a:rPr lang="en-US" sz="2000" i="1" dirty="0">
                          <a:effectLst>
                            <a:outerShdw blurRad="38100" dist="38100" dir="2700000" algn="tl">
                              <a:srgbClr val="000000">
                                <a:alpha val="43137"/>
                              </a:srgbClr>
                            </a:outerShdw>
                          </a:effectLst>
                          <a:latin typeface="+mn-lt"/>
                        </a:rPr>
                        <a:t>Approx %</a:t>
                      </a:r>
                    </a:p>
                  </a:txBody>
                  <a:tcPr anchor="ctr">
                    <a:lnB w="12700" cap="flat" cmpd="sng" algn="ctr">
                      <a:solidFill>
                        <a:schemeClr val="tx1"/>
                      </a:solidFill>
                      <a:prstDash val="solid"/>
                      <a:round/>
                      <a:headEnd type="none" w="med" len="med"/>
                      <a:tailEnd type="none" w="med" len="med"/>
                    </a:lnB>
                  </a:tcPr>
                </a:tc>
                <a:tc>
                  <a:txBody>
                    <a:bodyPr/>
                    <a:lstStyle/>
                    <a:p>
                      <a:pPr algn="ctr"/>
                      <a:r>
                        <a:rPr lang="en-US" sz="2000" i="1" dirty="0">
                          <a:effectLst>
                            <a:outerShdw blurRad="38100" dist="38100" dir="2700000" algn="tl">
                              <a:srgbClr val="000000">
                                <a:alpha val="43137"/>
                              </a:srgbClr>
                            </a:outerShdw>
                          </a:effectLst>
                          <a:latin typeface="+mn-lt"/>
                        </a:rPr>
                        <a:t>Allocated</a:t>
                      </a: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91361538"/>
                  </a:ext>
                </a:extLst>
              </a:tr>
              <a:tr h="415149">
                <a:tc>
                  <a:txBody>
                    <a:bodyPr/>
                    <a:lstStyle/>
                    <a:p>
                      <a:pPr algn="r"/>
                      <a:r>
                        <a:rPr lang="en-US" sz="2000" i="1" dirty="0">
                          <a:effectLst>
                            <a:outerShdw blurRad="38100" dist="38100" dir="2700000" algn="tl">
                              <a:srgbClr val="000000">
                                <a:alpha val="43137"/>
                              </a:srgbClr>
                            </a:outerShdw>
                          </a:effectLst>
                          <a:latin typeface="+mn-lt"/>
                        </a:rPr>
                        <a:t>Council-Neighborhood Set-Aside Program</a:t>
                      </a:r>
                    </a:p>
                  </a:txBody>
                  <a:tcPr anchor="ctr"/>
                </a:tc>
                <a:tc>
                  <a:txBody>
                    <a:bodyPr/>
                    <a:lstStyle/>
                    <a:p>
                      <a:pPr algn="ctr"/>
                      <a:r>
                        <a:rPr lang="en-US" sz="2000" i="1" dirty="0">
                          <a:effectLst>
                            <a:outerShdw blurRad="38100" dist="38100" dir="2700000" algn="tl">
                              <a:srgbClr val="000000">
                                <a:alpha val="43137"/>
                              </a:srgbClr>
                            </a:outerShdw>
                          </a:effectLst>
                          <a:latin typeface="+mn-lt"/>
                        </a:rPr>
                        <a:t>7.5%</a:t>
                      </a:r>
                    </a:p>
                  </a:txBody>
                  <a:tcPr anchor="ctr">
                    <a:lnT w="12700" cap="flat" cmpd="sng" algn="ctr">
                      <a:solidFill>
                        <a:schemeClr val="tx1"/>
                      </a:solidFill>
                      <a:prstDash val="solid"/>
                      <a:round/>
                      <a:headEnd type="none" w="med" len="med"/>
                      <a:tailEnd type="none" w="med" len="med"/>
                    </a:lnT>
                  </a:tcPr>
                </a:tc>
                <a:tc>
                  <a:txBody>
                    <a:bodyPr/>
                    <a:lstStyle/>
                    <a:p>
                      <a:pPr algn="ctr"/>
                      <a:r>
                        <a:rPr lang="en-US" sz="2000" i="1" dirty="0">
                          <a:effectLst>
                            <a:outerShdw blurRad="38100" dist="38100" dir="2700000" algn="tl">
                              <a:srgbClr val="000000">
                                <a:alpha val="43137"/>
                              </a:srgbClr>
                            </a:outerShdw>
                          </a:effectLst>
                          <a:latin typeface="+mn-lt"/>
                        </a:rPr>
                        <a:t>$13,500,000</a:t>
                      </a: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88949419"/>
                  </a:ext>
                </a:extLst>
              </a:tr>
              <a:tr h="415149">
                <a:tc>
                  <a:txBody>
                    <a:bodyPr/>
                    <a:lstStyle/>
                    <a:p>
                      <a:pPr algn="r"/>
                      <a:r>
                        <a:rPr lang="en-US" sz="2000" i="1" dirty="0">
                          <a:effectLst>
                            <a:outerShdw blurRad="38100" dist="38100" dir="2700000" algn="tl">
                              <a:srgbClr val="000000">
                                <a:alpha val="43137"/>
                              </a:srgbClr>
                            </a:outerShdw>
                          </a:effectLst>
                          <a:latin typeface="+mn-lt"/>
                        </a:rPr>
                        <a:t>3% for Energy Conservation</a:t>
                      </a:r>
                    </a:p>
                  </a:txBody>
                  <a:tcPr anchor="ctr"/>
                </a:tc>
                <a:tc>
                  <a:txBody>
                    <a:bodyPr/>
                    <a:lstStyle/>
                    <a:p>
                      <a:pPr algn="ctr"/>
                      <a:r>
                        <a:rPr lang="en-US" sz="2000" i="1" dirty="0">
                          <a:effectLst>
                            <a:outerShdw blurRad="38100" dist="38100" dir="2700000" algn="tl">
                              <a:srgbClr val="000000">
                                <a:alpha val="43137"/>
                              </a:srgbClr>
                            </a:outerShdw>
                          </a:effectLst>
                          <a:latin typeface="+mn-lt"/>
                        </a:rPr>
                        <a:t>3%</a:t>
                      </a:r>
                    </a:p>
                  </a:txBody>
                  <a:tcPr anchor="ctr"/>
                </a:tc>
                <a:tc>
                  <a:txBody>
                    <a:bodyPr/>
                    <a:lstStyle/>
                    <a:p>
                      <a:pPr algn="ctr"/>
                      <a:r>
                        <a:rPr lang="en-US" sz="2000" i="1" dirty="0">
                          <a:effectLst>
                            <a:outerShdw blurRad="38100" dist="38100" dir="2700000" algn="tl">
                              <a:srgbClr val="000000">
                                <a:alpha val="43137"/>
                              </a:srgbClr>
                            </a:outerShdw>
                          </a:effectLst>
                          <a:latin typeface="+mn-lt"/>
                        </a:rPr>
                        <a:t>$5,250,000</a:t>
                      </a:r>
                    </a:p>
                  </a:txBody>
                  <a:tcPr anchor="ctr"/>
                </a:tc>
                <a:extLst>
                  <a:ext uri="{0D108BD9-81ED-4DB2-BD59-A6C34878D82A}">
                    <a16:rowId xmlns:a16="http://schemas.microsoft.com/office/drawing/2014/main" val="385752756"/>
                  </a:ext>
                </a:extLst>
              </a:tr>
              <a:tr h="415149">
                <a:tc>
                  <a:txBody>
                    <a:bodyPr/>
                    <a:lstStyle/>
                    <a:p>
                      <a:pPr algn="r"/>
                      <a:r>
                        <a:rPr lang="en-US" sz="2000" i="1" dirty="0">
                          <a:effectLst>
                            <a:outerShdw blurRad="38100" dist="38100" dir="2700000" algn="tl">
                              <a:srgbClr val="000000">
                                <a:alpha val="43137"/>
                              </a:srgbClr>
                            </a:outerShdw>
                          </a:effectLst>
                          <a:latin typeface="+mn-lt"/>
                        </a:rPr>
                        <a:t>3% for Open Space Land Acquisition</a:t>
                      </a:r>
                    </a:p>
                  </a:txBody>
                  <a:tcPr anchor="ctr"/>
                </a:tc>
                <a:tc>
                  <a:txBody>
                    <a:bodyPr/>
                    <a:lstStyle/>
                    <a:p>
                      <a:pPr algn="ctr"/>
                      <a:r>
                        <a:rPr lang="en-US" sz="2000" i="1" dirty="0">
                          <a:effectLst>
                            <a:outerShdw blurRad="38100" dist="38100" dir="2700000" algn="tl">
                              <a:srgbClr val="000000">
                                <a:alpha val="43137"/>
                              </a:srgbClr>
                            </a:outerShdw>
                          </a:effectLst>
                          <a:latin typeface="+mn-lt"/>
                        </a:rPr>
                        <a:t>3%</a:t>
                      </a:r>
                    </a:p>
                  </a:txBody>
                  <a:tcPr anchor="ctr"/>
                </a:tc>
                <a:tc>
                  <a:txBody>
                    <a:bodyPr/>
                    <a:lstStyle/>
                    <a:p>
                      <a:pPr algn="ctr"/>
                      <a:r>
                        <a:rPr lang="en-US" sz="2000" i="1" dirty="0">
                          <a:effectLst>
                            <a:outerShdw blurRad="38100" dist="38100" dir="2700000" algn="tl">
                              <a:srgbClr val="000000">
                                <a:alpha val="43137"/>
                              </a:srgbClr>
                            </a:outerShdw>
                          </a:effectLst>
                          <a:latin typeface="+mn-lt"/>
                        </a:rPr>
                        <a:t>$5,250,000</a:t>
                      </a:r>
                    </a:p>
                  </a:txBody>
                  <a:tcPr anchor="ctr"/>
                </a:tc>
                <a:extLst>
                  <a:ext uri="{0D108BD9-81ED-4DB2-BD59-A6C34878D82A}">
                    <a16:rowId xmlns:a16="http://schemas.microsoft.com/office/drawing/2014/main" val="2999032739"/>
                  </a:ext>
                </a:extLst>
              </a:tr>
              <a:tr h="415149">
                <a:tc>
                  <a:txBody>
                    <a:bodyPr/>
                    <a:lstStyle/>
                    <a:p>
                      <a:pPr algn="r"/>
                      <a:r>
                        <a:rPr lang="en-US" sz="2000" i="1" dirty="0">
                          <a:effectLst>
                            <a:outerShdw blurRad="38100" dist="38100" dir="2700000" algn="tl">
                              <a:srgbClr val="000000">
                                <a:alpha val="43137"/>
                              </a:srgbClr>
                            </a:outerShdw>
                          </a:effectLst>
                          <a:latin typeface="+mn-lt"/>
                        </a:rPr>
                        <a:t>1.5% for Art in Municipal Places</a:t>
                      </a:r>
                    </a:p>
                  </a:txBody>
                  <a:tcPr anchor="ctr"/>
                </a:tc>
                <a:tc>
                  <a:txBody>
                    <a:bodyPr/>
                    <a:lstStyle/>
                    <a:p>
                      <a:pPr algn="ctr"/>
                      <a:r>
                        <a:rPr lang="en-US" sz="2000" i="1" dirty="0">
                          <a:effectLst>
                            <a:outerShdw blurRad="38100" dist="38100" dir="2700000" algn="tl">
                              <a:srgbClr val="000000">
                                <a:alpha val="43137"/>
                              </a:srgbClr>
                            </a:outerShdw>
                          </a:effectLst>
                          <a:latin typeface="+mn-lt"/>
                        </a:rPr>
                        <a:t>1.5%</a:t>
                      </a:r>
                    </a:p>
                  </a:txBody>
                  <a:tcPr anchor="ctr">
                    <a:lnB w="12700" cap="flat" cmpd="sng" algn="ctr">
                      <a:solidFill>
                        <a:schemeClr val="tx1"/>
                      </a:solidFill>
                      <a:prstDash val="solid"/>
                      <a:round/>
                      <a:headEnd type="none" w="med" len="med"/>
                      <a:tailEnd type="none" w="med" len="med"/>
                    </a:lnB>
                  </a:tcPr>
                </a:tc>
                <a:tc>
                  <a:txBody>
                    <a:bodyPr/>
                    <a:lstStyle/>
                    <a:p>
                      <a:pPr algn="ctr"/>
                      <a:r>
                        <a:rPr lang="en-US" sz="2000" i="1" dirty="0">
                          <a:effectLst>
                            <a:outerShdw blurRad="38100" dist="38100" dir="2700000" algn="tl">
                              <a:srgbClr val="000000">
                                <a:alpha val="43137"/>
                              </a:srgbClr>
                            </a:outerShdw>
                          </a:effectLst>
                          <a:latin typeface="+mn-lt"/>
                        </a:rPr>
                        <a:t>$2,625,000</a:t>
                      </a: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58044"/>
                  </a:ext>
                </a:extLst>
              </a:tr>
              <a:tr h="415149">
                <a:tc>
                  <a:txBody>
                    <a:bodyPr/>
                    <a:lstStyle/>
                    <a:p>
                      <a:pPr algn="r"/>
                      <a:r>
                        <a:rPr lang="en-US" sz="2000" i="1" dirty="0">
                          <a:effectLst>
                            <a:outerShdw blurRad="38100" dist="38100" dir="2700000" algn="tl">
                              <a:srgbClr val="000000">
                                <a:alpha val="43137"/>
                              </a:srgbClr>
                            </a:outerShdw>
                          </a:effectLst>
                          <a:latin typeface="+mn-lt"/>
                        </a:rPr>
                        <a:t>Total</a:t>
                      </a:r>
                    </a:p>
                  </a:txBody>
                  <a:tcPr anchor="ctr"/>
                </a:tc>
                <a:tc>
                  <a:txBody>
                    <a:bodyPr/>
                    <a:lstStyle/>
                    <a:p>
                      <a:pPr algn="ctr"/>
                      <a:r>
                        <a:rPr lang="en-US" sz="2000" i="1" dirty="0">
                          <a:effectLst>
                            <a:outerShdw blurRad="38100" dist="38100" dir="2700000" algn="tl">
                              <a:srgbClr val="000000">
                                <a:alpha val="43137"/>
                              </a:srgbClr>
                            </a:outerShdw>
                          </a:effectLst>
                          <a:latin typeface="+mn-lt"/>
                        </a:rPr>
                        <a:t>15%</a:t>
                      </a:r>
                    </a:p>
                  </a:txBody>
                  <a:tcPr anchor="ctr">
                    <a:lnT w="12700" cap="flat" cmpd="sng" algn="ctr">
                      <a:solidFill>
                        <a:schemeClr val="tx1"/>
                      </a:solidFill>
                      <a:prstDash val="solid"/>
                      <a:round/>
                      <a:headEnd type="none" w="med" len="med"/>
                      <a:tailEnd type="none" w="med" len="med"/>
                    </a:lnT>
                  </a:tcPr>
                </a:tc>
                <a:tc>
                  <a:txBody>
                    <a:bodyPr/>
                    <a:lstStyle/>
                    <a:p>
                      <a:pPr algn="ctr"/>
                      <a:r>
                        <a:rPr lang="en-US" sz="2000" i="1" dirty="0">
                          <a:effectLst>
                            <a:outerShdw blurRad="38100" dist="38100" dir="2700000" algn="tl">
                              <a:srgbClr val="000000">
                                <a:alpha val="43137"/>
                              </a:srgbClr>
                            </a:outerShdw>
                          </a:effectLst>
                          <a:latin typeface="+mn-lt"/>
                        </a:rPr>
                        <a:t>$26,625,000</a:t>
                      </a: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554843219"/>
                  </a:ext>
                </a:extLst>
              </a:tr>
            </a:tbl>
          </a:graphicData>
        </a:graphic>
      </p:graphicFrame>
      <p:sp>
        <p:nvSpPr>
          <p:cNvPr id="4" name="TextBox 3">
            <a:extLst>
              <a:ext uri="{FF2B5EF4-FFF2-40B4-BE49-F238E27FC236}">
                <a16:creationId xmlns:a16="http://schemas.microsoft.com/office/drawing/2014/main" id="{CBF0B666-B45C-41A1-948D-C77198939ADB}"/>
              </a:ext>
            </a:extLst>
          </p:cNvPr>
          <p:cNvSpPr txBox="1"/>
          <p:nvPr/>
        </p:nvSpPr>
        <p:spPr>
          <a:xfrm>
            <a:off x="1066800" y="5257800"/>
            <a:ext cx="10061448" cy="923330"/>
          </a:xfrm>
          <a:prstGeom prst="rect">
            <a:avLst/>
          </a:prstGeom>
          <a:noFill/>
        </p:spPr>
        <p:txBody>
          <a:bodyPr wrap="square" rtlCol="0">
            <a:spAutoFit/>
          </a:bodyPr>
          <a:lstStyle/>
          <a:p>
            <a:r>
              <a:rPr lang="en-US" i="1" dirty="0">
                <a:effectLst>
                  <a:outerShdw blurRad="38100" dist="38100" dir="2700000" algn="tl">
                    <a:srgbClr val="000000">
                      <a:alpha val="43137"/>
                    </a:srgbClr>
                  </a:outerShdw>
                </a:effectLst>
              </a:rPr>
              <a:t>Please note that, in accordance with O-23-81, the Council-Neighborhood Set-Aside Program is scheduled to increase to $15.75M for the 2027 GO Bond Cycle, then to $18M for the 2029 and subsequent GO Bond Cycles. </a:t>
            </a:r>
          </a:p>
        </p:txBody>
      </p:sp>
    </p:spTree>
    <p:extLst>
      <p:ext uri="{BB962C8B-B14F-4D97-AF65-F5344CB8AC3E}">
        <p14:creationId xmlns:p14="http://schemas.microsoft.com/office/powerpoint/2010/main" val="3306200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i="1" dirty="0">
                <a:solidFill>
                  <a:schemeClr val="accent1"/>
                </a:solidFill>
                <a:effectLst>
                  <a:outerShdw blurRad="38100" dist="38100" dir="2700000" algn="tl">
                    <a:srgbClr val="000000">
                      <a:alpha val="43137"/>
                    </a:srgbClr>
                  </a:outerShdw>
                </a:effectLst>
              </a:rPr>
              <a:t>Allocation</a:t>
            </a:r>
            <a:br>
              <a:rPr lang="en-US" i="1" dirty="0">
                <a:solidFill>
                  <a:schemeClr val="accent1"/>
                </a:solidFill>
                <a:effectLst>
                  <a:outerShdw blurRad="38100" dist="38100" dir="2700000" algn="tl">
                    <a:srgbClr val="000000">
                      <a:alpha val="43137"/>
                    </a:srgbClr>
                  </a:outerShdw>
                </a:effectLst>
              </a:rPr>
            </a:br>
            <a:r>
              <a:rPr lang="en-US" i="1" dirty="0">
                <a:solidFill>
                  <a:schemeClr val="accent1"/>
                </a:solidFill>
                <a:effectLst>
                  <a:outerShdw blurRad="38100" dist="38100" dir="2700000" algn="tl">
                    <a:srgbClr val="000000">
                      <a:alpha val="43137"/>
                    </a:srgbClr>
                  </a:outerShdw>
                </a:effectLst>
              </a:rPr>
              <a:t>Chart</a:t>
            </a:r>
            <a:endParaRPr lang="en-US" sz="2800" i="1" dirty="0">
              <a:solidFill>
                <a:schemeClr val="accent1"/>
              </a:solidFill>
              <a:effectLst>
                <a:outerShdw blurRad="38100" dist="38100" dir="2700000" algn="tl">
                  <a:srgbClr val="000000">
                    <a:alpha val="43137"/>
                  </a:srgbClr>
                </a:outerShdw>
              </a:effectLst>
            </a:endParaRPr>
          </a:p>
        </p:txBody>
      </p:sp>
      <p:pic>
        <p:nvPicPr>
          <p:cNvPr id="4" name="Content Placeholder 3"/>
          <p:cNvPicPr>
            <a:picLocks noGrp="1" noChangeAspect="1"/>
          </p:cNvPicPr>
          <p:nvPr>
            <p:ph sz="half" idx="1"/>
          </p:nvPr>
        </p:nvPicPr>
        <p:blipFill>
          <a:blip r:embed="rId3">
            <a:extLst>
              <a:ext uri="{28A0092B-C50C-407E-A947-70E740481C1C}">
                <a14:useLocalDpi xmlns:a14="http://schemas.microsoft.com/office/drawing/2010/main" val="0"/>
              </a:ext>
            </a:extLst>
          </a:blip>
          <a:srcRect/>
          <a:stretch/>
        </p:blipFill>
        <p:spPr>
          <a:xfrm>
            <a:off x="1256" y="0"/>
            <a:ext cx="4810710" cy="6858000"/>
          </a:xfrm>
        </p:spPr>
      </p:pic>
      <p:sp>
        <p:nvSpPr>
          <p:cNvPr id="8" name="Content Placeholder 7"/>
          <p:cNvSpPr>
            <a:spLocks noGrp="1"/>
          </p:cNvSpPr>
          <p:nvPr>
            <p:ph sz="half" idx="2"/>
          </p:nvPr>
        </p:nvSpPr>
        <p:spPr/>
        <p:txBody>
          <a:bodyPr>
            <a:normAutofit fontScale="85000" lnSpcReduction="20000"/>
          </a:bodyPr>
          <a:lstStyle/>
          <a:p>
            <a:r>
              <a:rPr lang="en-US" i="1" dirty="0">
                <a:effectLst>
                  <a:outerShdw blurRad="38100" dist="38100" dir="2700000" algn="tl">
                    <a:srgbClr val="000000">
                      <a:alpha val="43137"/>
                    </a:srgbClr>
                  </a:outerShdw>
                </a:effectLst>
              </a:rPr>
              <a:t>FCS – split into HHH, YFS</a:t>
            </a:r>
          </a:p>
          <a:p>
            <a:endParaRPr lang="en-US" i="1" dirty="0">
              <a:effectLst>
                <a:outerShdw blurRad="38100" dist="38100" dir="2700000" algn="tl">
                  <a:srgbClr val="000000">
                    <a:alpha val="43137"/>
                  </a:srgbClr>
                </a:outerShdw>
              </a:effectLst>
            </a:endParaRPr>
          </a:p>
          <a:p>
            <a:r>
              <a:rPr lang="en-US" i="1" dirty="0">
                <a:effectLst>
                  <a:outerShdw blurRad="38100" dist="38100" dir="2700000" algn="tl">
                    <a:srgbClr val="000000">
                      <a:alpha val="43137"/>
                    </a:srgbClr>
                  </a:outerShdw>
                </a:effectLst>
              </a:rPr>
              <a:t>OEM under Public Safety</a:t>
            </a:r>
          </a:p>
          <a:p>
            <a:endParaRPr lang="en-US" i="1" dirty="0">
              <a:effectLst>
                <a:outerShdw blurRad="38100" dist="38100" dir="2700000" algn="tl">
                  <a:srgbClr val="000000">
                    <a:alpha val="43137"/>
                  </a:srgbClr>
                </a:outerShdw>
              </a:effectLst>
            </a:endParaRPr>
          </a:p>
          <a:p>
            <a:r>
              <a:rPr lang="en-US" i="1" dirty="0">
                <a:effectLst>
                  <a:outerShdw blurRad="38100" dist="38100" dir="2700000" algn="tl">
                    <a:srgbClr val="000000">
                      <a:alpha val="43137"/>
                    </a:srgbClr>
                  </a:outerShdw>
                </a:effectLst>
              </a:rPr>
              <a:t>Open Space Land Acquisition 3% now permanent</a:t>
            </a:r>
          </a:p>
          <a:p>
            <a:endParaRPr lang="en-US" i="1" dirty="0">
              <a:effectLst>
                <a:outerShdw blurRad="38100" dist="38100" dir="2700000" algn="tl">
                  <a:srgbClr val="000000">
                    <a:alpha val="43137"/>
                  </a:srgbClr>
                </a:outerShdw>
              </a:effectLst>
            </a:endParaRPr>
          </a:p>
          <a:p>
            <a:r>
              <a:rPr lang="en-US" i="1" dirty="0">
                <a:effectLst>
                  <a:outerShdw blurRad="38100" dist="38100" dir="2700000" algn="tl">
                    <a:srgbClr val="000000">
                      <a:alpha val="43137"/>
                    </a:srgbClr>
                  </a:outerShdw>
                </a:effectLst>
              </a:rPr>
              <a:t>AIMP – 1.5%</a:t>
            </a:r>
          </a:p>
          <a:p>
            <a:endParaRPr lang="en-US" i="1" dirty="0">
              <a:effectLst>
                <a:outerShdw blurRad="38100" dist="38100" dir="2700000" algn="tl">
                  <a:srgbClr val="000000">
                    <a:alpha val="43137"/>
                  </a:srgbClr>
                </a:outerShdw>
              </a:effectLst>
            </a:endParaRPr>
          </a:p>
          <a:p>
            <a:r>
              <a:rPr lang="en-US" i="1" dirty="0">
                <a:effectLst>
                  <a:outerShdw blurRad="38100" dist="38100" dir="2700000" algn="tl">
                    <a:srgbClr val="000000">
                      <a:alpha val="43137"/>
                    </a:srgbClr>
                  </a:outerShdw>
                </a:effectLst>
              </a:rPr>
              <a:t>Council Set-Aside - $13.5M increasing to $15.75M &amp; $18M</a:t>
            </a:r>
          </a:p>
          <a:p>
            <a:pPr marL="0" indent="0">
              <a:buNone/>
            </a:pPr>
            <a:endParaRPr lang="en-US" dirty="0"/>
          </a:p>
        </p:txBody>
      </p:sp>
    </p:spTree>
    <p:extLst>
      <p:ext uri="{BB962C8B-B14F-4D97-AF65-F5344CB8AC3E}">
        <p14:creationId xmlns:p14="http://schemas.microsoft.com/office/powerpoint/2010/main" val="34231229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i="1" dirty="0">
                <a:solidFill>
                  <a:schemeClr val="accent1"/>
                </a:solidFill>
                <a:effectLst>
                  <a:outerShdw blurRad="38100" dist="38100" dir="2700000" algn="tl">
                    <a:srgbClr val="000000">
                      <a:alpha val="43137"/>
                    </a:srgbClr>
                  </a:outerShdw>
                </a:effectLst>
              </a:rPr>
              <a:t>Facility Condition Assessments</a:t>
            </a:r>
            <a:br>
              <a:rPr lang="en-US" i="1" dirty="0">
                <a:solidFill>
                  <a:schemeClr val="accent1"/>
                </a:solidFill>
                <a:effectLst>
                  <a:outerShdw blurRad="38100" dist="38100" dir="2700000" algn="tl">
                    <a:srgbClr val="000000">
                      <a:alpha val="43137"/>
                    </a:srgbClr>
                  </a:outerShdw>
                </a:effectLst>
              </a:rPr>
            </a:br>
            <a:r>
              <a:rPr lang="en-US" i="1" dirty="0">
                <a:solidFill>
                  <a:schemeClr val="accent1"/>
                </a:solidFill>
                <a:effectLst>
                  <a:outerShdw blurRad="38100" dist="38100" dir="2700000" algn="tl">
                    <a:srgbClr val="000000">
                      <a:alpha val="43137"/>
                    </a:srgbClr>
                  </a:outerShdw>
                </a:effectLst>
              </a:rPr>
              <a:t>&amp; Asset Management</a:t>
            </a:r>
          </a:p>
        </p:txBody>
      </p:sp>
      <p:sp>
        <p:nvSpPr>
          <p:cNvPr id="3" name="Content Placeholder 2"/>
          <p:cNvSpPr>
            <a:spLocks noGrp="1"/>
          </p:cNvSpPr>
          <p:nvPr>
            <p:ph idx="1"/>
          </p:nvPr>
        </p:nvSpPr>
        <p:spPr>
          <a:xfrm>
            <a:off x="1103312" y="2281518"/>
            <a:ext cx="10015792" cy="4195481"/>
          </a:xfrm>
        </p:spPr>
        <p:txBody>
          <a:bodyPr>
            <a:normAutofit fontScale="77500" lnSpcReduction="20000"/>
          </a:bodyPr>
          <a:lstStyle/>
          <a:p>
            <a:r>
              <a:rPr lang="en-US" sz="2600" i="1" dirty="0">
                <a:effectLst>
                  <a:outerShdw blurRad="38100" dist="38100" dir="2700000" algn="tl">
                    <a:srgbClr val="000000">
                      <a:alpha val="43137"/>
                    </a:srgbClr>
                  </a:outerShdw>
                </a:effectLst>
              </a:rPr>
              <a:t>General Services Department</a:t>
            </a:r>
          </a:p>
          <a:p>
            <a:pPr lvl="1"/>
            <a:r>
              <a:rPr lang="en-US" sz="2000" i="1" dirty="0">
                <a:effectLst>
                  <a:outerShdw blurRad="38100" dist="38100" dir="2700000" algn="tl">
                    <a:srgbClr val="000000">
                      <a:alpha val="43137"/>
                    </a:srgbClr>
                  </a:outerShdw>
                </a:effectLst>
              </a:rPr>
              <a:t>Approximately 10% of City buildings have an FCA, does not apply to roads, parks, storm drainage, etc.</a:t>
            </a:r>
          </a:p>
          <a:p>
            <a:pPr lvl="1"/>
            <a:r>
              <a:rPr lang="en-US" sz="1900" i="1" dirty="0">
                <a:effectLst>
                  <a:outerShdw blurRad="38100" dist="38100" dir="2700000" algn="tl">
                    <a:srgbClr val="000000">
                      <a:alpha val="43137"/>
                    </a:srgbClr>
                  </a:outerShdw>
                </a:effectLst>
              </a:rPr>
              <a:t>Depts may have legacy asset management plans if GSD has none</a:t>
            </a:r>
          </a:p>
          <a:p>
            <a:pPr lvl="1"/>
            <a:endParaRPr lang="en-US" sz="1900" i="1" dirty="0">
              <a:effectLst>
                <a:outerShdw blurRad="38100" dist="38100" dir="2700000" algn="tl">
                  <a:srgbClr val="000000">
                    <a:alpha val="43137"/>
                  </a:srgbClr>
                </a:outerShdw>
              </a:effectLst>
            </a:endParaRPr>
          </a:p>
          <a:p>
            <a:pPr marL="0" indent="0">
              <a:buNone/>
            </a:pPr>
            <a:r>
              <a:rPr lang="en-US" sz="2000" i="1" dirty="0">
                <a:effectLst>
                  <a:outerShdw blurRad="38100" dist="38100" dir="2700000" algn="tl">
                    <a:srgbClr val="000000">
                      <a:alpha val="43137"/>
                    </a:srgbClr>
                  </a:outerShdw>
                </a:effectLst>
              </a:rPr>
              <a:t>FCAs</a:t>
            </a:r>
          </a:p>
          <a:p>
            <a:r>
              <a:rPr lang="en-US" sz="2000" i="1" dirty="0">
                <a:effectLst>
                  <a:outerShdw blurRad="38100" dist="38100" dir="2700000" algn="tl">
                    <a:srgbClr val="000000">
                      <a:alpha val="43137"/>
                    </a:srgbClr>
                  </a:outerShdw>
                </a:effectLst>
              </a:rPr>
              <a:t>Louis Martinez</a:t>
            </a:r>
          </a:p>
          <a:p>
            <a:pPr marL="0" indent="0">
              <a:buNone/>
            </a:pPr>
            <a:r>
              <a:rPr lang="en-US" sz="2000" i="1" dirty="0">
                <a:effectLst>
                  <a:outerShdw blurRad="38100" dist="38100" dir="2700000" algn="tl">
                    <a:srgbClr val="000000">
                      <a:alpha val="43137"/>
                    </a:srgbClr>
                  </a:outerShdw>
                </a:effectLst>
              </a:rPr>
              <a:t>Facilities Official			</a:t>
            </a:r>
            <a:r>
              <a:rPr lang="en-US" sz="2000" i="1" dirty="0">
                <a:solidFill>
                  <a:schemeClr val="accent1">
                    <a:lumMod val="75000"/>
                  </a:schemeClr>
                </a:solidFill>
                <a:effectLst>
                  <a:outerShdw blurRad="38100" dist="38100" dir="2700000" algn="tl">
                    <a:srgbClr val="000000">
                      <a:alpha val="43137"/>
                    </a:srgbClr>
                  </a:outerShdw>
                </a:effectLst>
                <a:hlinkClick r:id="rId3"/>
              </a:rPr>
              <a:t>LXMartinez@cabq.gov</a:t>
            </a:r>
            <a:r>
              <a:rPr lang="en-US" sz="2000" i="1" dirty="0">
                <a:effectLst>
                  <a:outerShdw blurRad="38100" dist="38100" dir="2700000" algn="tl">
                    <a:srgbClr val="000000">
                      <a:alpha val="43137"/>
                    </a:srgbClr>
                  </a:outerShdw>
                </a:effectLst>
              </a:rPr>
              <a:t>	505-549-0476</a:t>
            </a:r>
          </a:p>
          <a:p>
            <a:endParaRPr lang="en-US" sz="2000" i="1" dirty="0">
              <a:effectLst>
                <a:outerShdw blurRad="38100" dist="38100" dir="2700000" algn="tl">
                  <a:srgbClr val="000000">
                    <a:alpha val="43137"/>
                  </a:srgbClr>
                </a:outerShdw>
              </a:effectLst>
            </a:endParaRPr>
          </a:p>
          <a:p>
            <a:r>
              <a:rPr lang="en-US" sz="2000" i="1" dirty="0">
                <a:effectLst>
                  <a:outerShdw blurRad="38100" dist="38100" dir="2700000" algn="tl">
                    <a:srgbClr val="000000">
                      <a:alpha val="43137"/>
                    </a:srgbClr>
                  </a:outerShdw>
                </a:effectLst>
              </a:rPr>
              <a:t>Ronny Chavez								</a:t>
            </a:r>
          </a:p>
          <a:p>
            <a:pPr marL="0" indent="0">
              <a:buNone/>
            </a:pPr>
            <a:r>
              <a:rPr lang="en-US" sz="2000" i="1" dirty="0">
                <a:effectLst>
                  <a:outerShdw blurRad="38100" dist="38100" dir="2700000" algn="tl">
                    <a:srgbClr val="000000">
                      <a:alpha val="43137"/>
                    </a:srgbClr>
                  </a:outerShdw>
                </a:effectLst>
              </a:rPr>
              <a:t>Senior Project Coordinator		</a:t>
            </a:r>
            <a:r>
              <a:rPr lang="en-US" sz="2000" i="1" dirty="0">
                <a:solidFill>
                  <a:schemeClr val="accent1">
                    <a:lumMod val="75000"/>
                  </a:schemeClr>
                </a:solidFill>
                <a:effectLst>
                  <a:outerShdw blurRad="38100" dist="38100" dir="2700000" algn="tl">
                    <a:srgbClr val="000000">
                      <a:alpha val="43137"/>
                    </a:srgbClr>
                  </a:outerShdw>
                </a:effectLst>
                <a:hlinkClick r:id="rId4"/>
              </a:rPr>
              <a:t>RRChavez@cabq.gov</a:t>
            </a:r>
            <a:r>
              <a:rPr lang="en-US" sz="2000" i="1" dirty="0">
                <a:solidFill>
                  <a:schemeClr val="accent1">
                    <a:lumMod val="75000"/>
                  </a:schemeClr>
                </a:solidFill>
                <a:effectLst>
                  <a:outerShdw blurRad="38100" dist="38100" dir="2700000" algn="tl">
                    <a:srgbClr val="000000">
                      <a:alpha val="43137"/>
                    </a:srgbClr>
                  </a:outerShdw>
                </a:effectLst>
              </a:rPr>
              <a:t>	</a:t>
            </a:r>
            <a:r>
              <a:rPr lang="en-US" sz="2000" i="1" dirty="0">
                <a:effectLst>
                  <a:outerShdw blurRad="38100" dist="38100" dir="2700000" algn="tl">
                    <a:srgbClr val="000000">
                      <a:alpha val="43137"/>
                    </a:srgbClr>
                  </a:outerShdw>
                </a:effectLst>
              </a:rPr>
              <a:t>505-857-8015</a:t>
            </a:r>
          </a:p>
          <a:p>
            <a:pPr marL="0" indent="0">
              <a:buNone/>
            </a:pPr>
            <a:endParaRPr lang="en-US" sz="2000" i="1" dirty="0">
              <a:effectLst>
                <a:outerShdw blurRad="38100" dist="38100" dir="2700000" algn="tl">
                  <a:srgbClr val="000000">
                    <a:alpha val="43137"/>
                  </a:srgbClr>
                </a:outerShdw>
              </a:effectLst>
            </a:endParaRPr>
          </a:p>
          <a:p>
            <a:pPr marL="0" indent="0">
              <a:buNone/>
            </a:pPr>
            <a:r>
              <a:rPr lang="en-US" sz="2000" i="1" dirty="0">
                <a:effectLst>
                  <a:outerShdw blurRad="38100" dist="38100" dir="2700000" algn="tl">
                    <a:srgbClr val="000000">
                      <a:alpha val="43137"/>
                    </a:srgbClr>
                  </a:outerShdw>
                </a:effectLst>
              </a:rPr>
              <a:t>Energy Assessment</a:t>
            </a:r>
          </a:p>
          <a:p>
            <a:r>
              <a:rPr lang="en-US" sz="2000" i="1" dirty="0">
                <a:effectLst>
                  <a:outerShdw blurRad="38100" dist="38100" dir="2700000" algn="tl">
                    <a:srgbClr val="000000">
                      <a:alpha val="43137"/>
                    </a:srgbClr>
                  </a:outerShdw>
                </a:effectLst>
              </a:rPr>
              <a:t>Saif Ismail							</a:t>
            </a:r>
          </a:p>
          <a:p>
            <a:pPr marL="0" indent="0">
              <a:buNone/>
            </a:pPr>
            <a:r>
              <a:rPr lang="en-US" sz="2000" i="1" dirty="0">
                <a:effectLst>
                  <a:outerShdw blurRad="38100" dist="38100" dir="2700000" algn="tl">
                    <a:srgbClr val="000000">
                      <a:alpha val="43137"/>
                    </a:srgbClr>
                  </a:outerShdw>
                </a:effectLst>
              </a:rPr>
              <a:t>Energy Sustainability Division </a:t>
            </a:r>
            <a:r>
              <a:rPr lang="en-US" sz="2000" i="1" dirty="0" err="1">
                <a:effectLst>
                  <a:outerShdw blurRad="38100" dist="38100" dir="2700000" algn="tl">
                    <a:srgbClr val="000000">
                      <a:alpha val="43137"/>
                    </a:srgbClr>
                  </a:outerShdw>
                </a:effectLst>
              </a:rPr>
              <a:t>Mgr</a:t>
            </a:r>
            <a:r>
              <a:rPr lang="en-US" sz="2000" i="1" dirty="0">
                <a:effectLst>
                  <a:outerShdw blurRad="38100" dist="38100" dir="2700000" algn="tl">
                    <a:srgbClr val="000000">
                      <a:alpha val="43137"/>
                    </a:srgbClr>
                  </a:outerShdw>
                </a:effectLst>
              </a:rPr>
              <a:t>	</a:t>
            </a:r>
            <a:r>
              <a:rPr lang="en-US" sz="2000" i="1" dirty="0">
                <a:solidFill>
                  <a:schemeClr val="accent1">
                    <a:lumMod val="75000"/>
                  </a:schemeClr>
                </a:solidFill>
                <a:effectLst>
                  <a:outerShdw blurRad="38100" dist="38100" dir="2700000" algn="tl">
                    <a:srgbClr val="000000">
                      <a:alpha val="43137"/>
                    </a:srgbClr>
                  </a:outerShdw>
                </a:effectLst>
                <a:hlinkClick r:id="rId5"/>
              </a:rPr>
              <a:t>SIsmail@cabq.gov</a:t>
            </a:r>
            <a:r>
              <a:rPr lang="en-US" sz="2000" i="1" dirty="0">
                <a:solidFill>
                  <a:schemeClr val="accent1">
                    <a:lumMod val="75000"/>
                  </a:schemeClr>
                </a:solidFill>
                <a:effectLst>
                  <a:outerShdw blurRad="38100" dist="38100" dir="2700000" algn="tl">
                    <a:srgbClr val="000000">
                      <a:alpha val="43137"/>
                    </a:srgbClr>
                  </a:outerShdw>
                </a:effectLst>
              </a:rPr>
              <a:t>		</a:t>
            </a:r>
            <a:r>
              <a:rPr lang="en-US" sz="2000" i="1" dirty="0">
                <a:effectLst>
                  <a:outerShdw blurRad="38100" dist="38100" dir="2700000" algn="tl">
                    <a:srgbClr val="000000">
                      <a:alpha val="43137"/>
                    </a:srgbClr>
                  </a:outerShdw>
                </a:effectLst>
              </a:rPr>
              <a:t>505-768-5391</a:t>
            </a:r>
          </a:p>
          <a:p>
            <a:pPr marL="0" indent="0">
              <a:buNone/>
            </a:pPr>
            <a:endParaRPr lang="en-US" sz="2000" i="1" dirty="0">
              <a:effectLst>
                <a:outerShdw blurRad="38100" dist="38100" dir="2700000" algn="tl">
                  <a:srgbClr val="000000">
                    <a:alpha val="43137"/>
                  </a:srgbClr>
                </a:outerShdw>
              </a:effectLst>
            </a:endParaRPr>
          </a:p>
          <a:p>
            <a:pPr marL="0" indent="0">
              <a:buNone/>
            </a:pPr>
            <a:endParaRPr lang="en-US" sz="1900" dirty="0">
              <a:effectLst>
                <a:outerShdw blurRad="38100" dist="38100" dir="2700000" algn="tl">
                  <a:srgbClr val="000000">
                    <a:alpha val="43137"/>
                  </a:srgbClr>
                </a:outerShdw>
              </a:effectLst>
            </a:endParaRPr>
          </a:p>
          <a:p>
            <a:endParaRPr lang="en-US" dirty="0"/>
          </a:p>
        </p:txBody>
      </p:sp>
    </p:spTree>
    <p:extLst>
      <p:ext uri="{BB962C8B-B14F-4D97-AF65-F5344CB8AC3E}">
        <p14:creationId xmlns:p14="http://schemas.microsoft.com/office/powerpoint/2010/main" val="11257416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i="1" dirty="0">
                <a:solidFill>
                  <a:schemeClr val="accent1"/>
                </a:solidFill>
                <a:effectLst>
                  <a:outerShdw blurRad="38100" dist="38100" dir="2700000" algn="tl">
                    <a:srgbClr val="000000">
                      <a:alpha val="43137"/>
                    </a:srgbClr>
                  </a:outerShdw>
                </a:effectLst>
              </a:rPr>
              <a:t>Deferred</a:t>
            </a:r>
            <a:br>
              <a:rPr lang="en-US" i="1" dirty="0">
                <a:solidFill>
                  <a:schemeClr val="accent1"/>
                </a:solidFill>
                <a:effectLst>
                  <a:outerShdw blurRad="38100" dist="38100" dir="2700000" algn="tl">
                    <a:srgbClr val="000000">
                      <a:alpha val="43137"/>
                    </a:srgbClr>
                  </a:outerShdw>
                </a:effectLst>
              </a:rPr>
            </a:br>
            <a:r>
              <a:rPr lang="en-US" i="1" dirty="0">
                <a:solidFill>
                  <a:schemeClr val="accent1"/>
                </a:solidFill>
                <a:effectLst>
                  <a:outerShdw blurRad="38100" dist="38100" dir="2700000" algn="tl">
                    <a:srgbClr val="000000">
                      <a:alpha val="43137"/>
                    </a:srgbClr>
                  </a:outerShdw>
                </a:effectLst>
              </a:rPr>
              <a:t>Maintenance</a:t>
            </a:r>
          </a:p>
        </p:txBody>
      </p:sp>
      <p:sp>
        <p:nvSpPr>
          <p:cNvPr id="7" name="Content Placeholder 6">
            <a:extLst>
              <a:ext uri="{FF2B5EF4-FFF2-40B4-BE49-F238E27FC236}">
                <a16:creationId xmlns:a16="http://schemas.microsoft.com/office/drawing/2014/main" id="{5D444CA8-C5A6-4EAD-8ED0-2C75A011391F}"/>
              </a:ext>
            </a:extLst>
          </p:cNvPr>
          <p:cNvSpPr>
            <a:spLocks noGrp="1"/>
          </p:cNvSpPr>
          <p:nvPr>
            <p:ph idx="1"/>
          </p:nvPr>
        </p:nvSpPr>
        <p:spPr>
          <a:xfrm>
            <a:off x="680321" y="2336873"/>
            <a:ext cx="9613861" cy="4206802"/>
          </a:xfrm>
        </p:spPr>
        <p:txBody>
          <a:bodyPr>
            <a:normAutofit fontScale="92500" lnSpcReduction="10000"/>
          </a:bodyPr>
          <a:lstStyle/>
          <a:p>
            <a:endParaRPr lang="en-US" dirty="0"/>
          </a:p>
          <a:p>
            <a:endParaRPr lang="en-US" dirty="0"/>
          </a:p>
          <a:p>
            <a:endParaRPr lang="en-US" dirty="0"/>
          </a:p>
          <a:p>
            <a:endParaRPr lang="en-US" dirty="0"/>
          </a:p>
          <a:p>
            <a:endParaRPr lang="en-US" sz="2400" i="1" dirty="0">
              <a:effectLst>
                <a:outerShdw blurRad="38100" dist="38100" dir="2700000" algn="tl">
                  <a:srgbClr val="000000">
                    <a:alpha val="43137"/>
                  </a:srgbClr>
                </a:outerShdw>
              </a:effectLst>
            </a:endParaRPr>
          </a:p>
          <a:p>
            <a:r>
              <a:rPr lang="en-US" i="1" dirty="0">
                <a:effectLst>
                  <a:outerShdw blurRad="38100" dist="38100" dir="2700000" algn="tl">
                    <a:srgbClr val="000000">
                      <a:alpha val="43137"/>
                    </a:srgbClr>
                  </a:outerShdw>
                </a:effectLst>
              </a:rPr>
              <a:t>Average ~8% base cost increase per year, not including general inflation</a:t>
            </a:r>
          </a:p>
          <a:p>
            <a:r>
              <a:rPr lang="en-US" i="1" dirty="0">
                <a:effectLst>
                  <a:outerShdw blurRad="38100" dist="38100" dir="2700000" algn="tl">
                    <a:srgbClr val="000000">
                      <a:alpha val="43137"/>
                    </a:srgbClr>
                  </a:outerShdw>
                </a:effectLst>
              </a:rPr>
              <a:t>Roof patches become replacements, associated interior damage</a:t>
            </a:r>
          </a:p>
          <a:p>
            <a:r>
              <a:rPr lang="en-US" i="1" dirty="0">
                <a:effectLst>
                  <a:outerShdw blurRad="38100" dist="38100" dir="2700000" algn="tl">
                    <a:srgbClr val="000000">
                      <a:alpha val="43137"/>
                    </a:srgbClr>
                  </a:outerShdw>
                </a:effectLst>
              </a:rPr>
              <a:t>Windows leak, causing rot, energy waste</a:t>
            </a:r>
          </a:p>
          <a:p>
            <a:r>
              <a:rPr lang="en-US" i="1" dirty="0">
                <a:effectLst>
                  <a:outerShdw blurRad="38100" dist="38100" dir="2700000" algn="tl">
                    <a:srgbClr val="000000">
                      <a:alpha val="43137"/>
                    </a:srgbClr>
                  </a:outerShdw>
                </a:effectLst>
              </a:rPr>
              <a:t>Stucco breaks bypass waterproofing design</a:t>
            </a:r>
          </a:p>
          <a:p>
            <a:r>
              <a:rPr lang="en-US" i="1" dirty="0">
                <a:effectLst>
                  <a:outerShdw blurRad="38100" dist="38100" dir="2700000" algn="tl">
                    <a:srgbClr val="000000">
                      <a:alpha val="43137"/>
                    </a:srgbClr>
                  </a:outerShdw>
                </a:effectLst>
              </a:rPr>
              <a:t>Potholes or safety risks cause injuries</a:t>
            </a:r>
          </a:p>
        </p:txBody>
      </p:sp>
      <p:pic>
        <p:nvPicPr>
          <p:cNvPr id="4" name="Picture 3">
            <a:extLst>
              <a:ext uri="{FF2B5EF4-FFF2-40B4-BE49-F238E27FC236}">
                <a16:creationId xmlns:a16="http://schemas.microsoft.com/office/drawing/2014/main" id="{FC10D411-465E-4BB4-9537-B4C7E59EA8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23520" y="2336873"/>
            <a:ext cx="7944959" cy="1505160"/>
          </a:xfrm>
          <a:prstGeom prst="rect">
            <a:avLst/>
          </a:prstGeom>
        </p:spPr>
      </p:pic>
    </p:spTree>
    <p:extLst>
      <p:ext uri="{BB962C8B-B14F-4D97-AF65-F5344CB8AC3E}">
        <p14:creationId xmlns:p14="http://schemas.microsoft.com/office/powerpoint/2010/main" val="28580708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i="1" dirty="0">
                <a:solidFill>
                  <a:schemeClr val="accent1"/>
                </a:solidFill>
                <a:effectLst>
                  <a:outerShdw blurRad="38100" dist="38100" dir="2700000" algn="tl">
                    <a:srgbClr val="000000">
                      <a:alpha val="43137"/>
                    </a:srgbClr>
                  </a:outerShdw>
                </a:effectLst>
              </a:rPr>
              <a:t>Decade</a:t>
            </a:r>
            <a:br>
              <a:rPr lang="en-US" i="1" dirty="0">
                <a:solidFill>
                  <a:schemeClr val="accent1"/>
                </a:solidFill>
                <a:effectLst>
                  <a:outerShdw blurRad="38100" dist="38100" dir="2700000" algn="tl">
                    <a:srgbClr val="000000">
                      <a:alpha val="43137"/>
                    </a:srgbClr>
                  </a:outerShdw>
                </a:effectLst>
              </a:rPr>
            </a:br>
            <a:r>
              <a:rPr lang="en-US" i="1" dirty="0">
                <a:solidFill>
                  <a:schemeClr val="accent1"/>
                </a:solidFill>
                <a:effectLst>
                  <a:outerShdw blurRad="38100" dist="38100" dir="2700000" algn="tl">
                    <a:srgbClr val="000000">
                      <a:alpha val="43137"/>
                    </a:srgbClr>
                  </a:outerShdw>
                </a:effectLst>
              </a:rPr>
              <a:t>Plan</a:t>
            </a:r>
            <a:endParaRPr lang="en-US" sz="2800" i="1" dirty="0">
              <a:solidFill>
                <a:schemeClr val="accent1"/>
              </a:solidFill>
              <a:effectLst>
                <a:outerShdw blurRad="38100" dist="38100" dir="2700000" algn="tl">
                  <a:srgbClr val="000000">
                    <a:alpha val="43137"/>
                  </a:srgbClr>
                </a:outerShdw>
              </a:effectLst>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803" y="222801"/>
            <a:ext cx="5726086" cy="6412397"/>
          </a:xfrm>
          <a:prstGeom prst="rect">
            <a:avLst/>
          </a:prstGeom>
        </p:spPr>
      </p:pic>
    </p:spTree>
    <p:extLst>
      <p:ext uri="{BB962C8B-B14F-4D97-AF65-F5344CB8AC3E}">
        <p14:creationId xmlns:p14="http://schemas.microsoft.com/office/powerpoint/2010/main" val="23624904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i="1" dirty="0">
                <a:solidFill>
                  <a:schemeClr val="accent1"/>
                </a:solidFill>
                <a:effectLst>
                  <a:outerShdw blurRad="38100" dist="38100" dir="2700000" algn="tl">
                    <a:srgbClr val="000000">
                      <a:alpha val="43137"/>
                    </a:srgbClr>
                  </a:outerShdw>
                </a:effectLst>
                <a:hlinkClick r:id="rId3"/>
              </a:rPr>
              <a:t>https://login.procore.com/</a:t>
            </a:r>
            <a:endParaRPr lang="en-US" sz="4000" i="1" dirty="0">
              <a:solidFill>
                <a:schemeClr val="accent1"/>
              </a:solidFill>
              <a:effectLst>
                <a:outerShdw blurRad="38100" dist="38100" dir="2700000" algn="tl">
                  <a:srgbClr val="000000">
                    <a:alpha val="43137"/>
                  </a:srgbClr>
                </a:outerShdw>
              </a:effectLst>
            </a:endParaRPr>
          </a:p>
        </p:txBody>
      </p:sp>
      <p:sp>
        <p:nvSpPr>
          <p:cNvPr id="10" name="Text Placeholder 9">
            <a:extLst>
              <a:ext uri="{FF2B5EF4-FFF2-40B4-BE49-F238E27FC236}">
                <a16:creationId xmlns:a16="http://schemas.microsoft.com/office/drawing/2014/main" id="{A09E7429-DC15-4687-B78E-A5388904D42E}"/>
              </a:ext>
            </a:extLst>
          </p:cNvPr>
          <p:cNvSpPr>
            <a:spLocks noGrp="1"/>
          </p:cNvSpPr>
          <p:nvPr>
            <p:ph type="body" sz="half" idx="2"/>
          </p:nvPr>
        </p:nvSpPr>
        <p:spPr/>
        <p:txBody>
          <a:bodyPr/>
          <a:lstStyle/>
          <a:p>
            <a:pPr algn="r"/>
            <a:r>
              <a:rPr kumimoji="0" lang="en-US" sz="3200" b="0" i="1" u="none" strike="noStrike" kern="1200" cap="none" spc="0" normalizeH="0" baseline="0" noProof="0" dirty="0">
                <a:ln>
                  <a:noFill/>
                </a:ln>
                <a:solidFill>
                  <a:srgbClr val="39CDE7"/>
                </a:solidFill>
                <a:effectLst>
                  <a:outerShdw blurRad="38100" dist="38100" dir="2700000" algn="tl">
                    <a:srgbClr val="000000">
                      <a:alpha val="43137"/>
                    </a:srgbClr>
                  </a:outerShdw>
                </a:effectLst>
                <a:uLnTx/>
                <a:uFillTx/>
                <a:latin typeface="Trebuchet MS" panose="020B0603020202020204"/>
                <a:ea typeface="+mj-ea"/>
                <a:cs typeface="+mj-cs"/>
              </a:rPr>
              <a:t>Project Request</a:t>
            </a:r>
            <a:br>
              <a:rPr kumimoji="0" lang="en-US" sz="3200" b="0" i="1" u="none" strike="noStrike" kern="1200" cap="none" spc="0" normalizeH="0" baseline="0" noProof="0" dirty="0">
                <a:ln>
                  <a:noFill/>
                </a:ln>
                <a:solidFill>
                  <a:srgbClr val="39CDE7"/>
                </a:solidFill>
                <a:effectLst>
                  <a:outerShdw blurRad="38100" dist="38100" dir="2700000" algn="tl">
                    <a:srgbClr val="000000">
                      <a:alpha val="43137"/>
                    </a:srgbClr>
                  </a:outerShdw>
                </a:effectLst>
                <a:uLnTx/>
                <a:uFillTx/>
                <a:latin typeface="Trebuchet MS" panose="020B0603020202020204"/>
                <a:ea typeface="+mj-ea"/>
                <a:cs typeface="+mj-cs"/>
              </a:rPr>
            </a:br>
            <a:r>
              <a:rPr kumimoji="0" lang="en-US" sz="3200" b="0" i="1" u="none" strike="noStrike" kern="1200" cap="none" spc="0" normalizeH="0" baseline="0" noProof="0" dirty="0">
                <a:ln>
                  <a:noFill/>
                </a:ln>
                <a:solidFill>
                  <a:srgbClr val="39CDE7"/>
                </a:solidFill>
                <a:effectLst>
                  <a:outerShdw blurRad="38100" dist="38100" dir="2700000" algn="tl">
                    <a:srgbClr val="000000">
                      <a:alpha val="43137"/>
                    </a:srgbClr>
                  </a:outerShdw>
                </a:effectLst>
                <a:uLnTx/>
                <a:uFillTx/>
                <a:latin typeface="Trebuchet MS" panose="020B0603020202020204"/>
                <a:ea typeface="+mj-ea"/>
                <a:cs typeface="+mj-cs"/>
              </a:rPr>
              <a:t>Form</a:t>
            </a:r>
            <a:endParaRPr lang="en-US" dirty="0"/>
          </a:p>
        </p:txBody>
      </p:sp>
    </p:spTree>
    <p:extLst>
      <p:ext uri="{BB962C8B-B14F-4D97-AF65-F5344CB8AC3E}">
        <p14:creationId xmlns:p14="http://schemas.microsoft.com/office/powerpoint/2010/main" val="18175165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884C822-2AFA-4172-95D0-72FB72A72272}"/>
              </a:ext>
            </a:extLst>
          </p:cNvPr>
          <p:cNvSpPr>
            <a:spLocks noGrp="1"/>
          </p:cNvSpPr>
          <p:nvPr>
            <p:ph type="title"/>
          </p:nvPr>
        </p:nvSpPr>
        <p:spPr>
          <a:xfrm>
            <a:off x="680321" y="603504"/>
            <a:ext cx="9752983" cy="1389888"/>
          </a:xfrm>
        </p:spPr>
        <p:txBody>
          <a:bodyPr>
            <a:normAutofit/>
          </a:bodyPr>
          <a:lstStyle/>
          <a:p>
            <a:pPr marL="0" marR="0" lvl="0" indent="0" algn="r" defTabSz="914400" rtl="0" eaLnBrk="1" fontAlgn="auto" latinLnBrk="0" hangingPunct="1">
              <a:lnSpc>
                <a:spcPct val="90000"/>
              </a:lnSpc>
              <a:spcBef>
                <a:spcPts val="1000"/>
              </a:spcBef>
              <a:spcAft>
                <a:spcPts val="0"/>
              </a:spcAft>
              <a:tabLst/>
              <a:defRPr/>
            </a:pPr>
            <a:r>
              <a:rPr kumimoji="0" lang="en-US" sz="3200" b="0" i="1" u="none" strike="noStrike" kern="1200" cap="none" spc="0" normalizeH="0" baseline="0" noProof="0" dirty="0">
                <a:ln>
                  <a:noFill/>
                </a:ln>
                <a:solidFill>
                  <a:srgbClr val="39CDE7"/>
                </a:solidFill>
                <a:effectLst>
                  <a:outerShdw blurRad="38100" dist="38100" dir="2700000" algn="tl">
                    <a:srgbClr val="000000">
                      <a:alpha val="43137"/>
                    </a:srgbClr>
                  </a:outerShdw>
                </a:effectLst>
                <a:uLnTx/>
                <a:uFillTx/>
                <a:latin typeface="Trebuchet MS" panose="020B0603020202020204"/>
                <a:ea typeface="+mn-ea"/>
                <a:cs typeface="+mn-cs"/>
              </a:rPr>
              <a:t>Project Request</a:t>
            </a:r>
            <a:br>
              <a:rPr kumimoji="0" lang="en-US" sz="3200" b="0" i="1" u="none" strike="noStrike" kern="1200" cap="none" spc="0" normalizeH="0" baseline="0" noProof="0" dirty="0">
                <a:ln>
                  <a:noFill/>
                </a:ln>
                <a:solidFill>
                  <a:srgbClr val="39CDE7"/>
                </a:solidFill>
                <a:effectLst>
                  <a:outerShdw blurRad="38100" dist="38100" dir="2700000" algn="tl">
                    <a:srgbClr val="000000">
                      <a:alpha val="43137"/>
                    </a:srgbClr>
                  </a:outerShdw>
                </a:effectLst>
                <a:uLnTx/>
                <a:uFillTx/>
                <a:latin typeface="Trebuchet MS" panose="020B0603020202020204"/>
                <a:ea typeface="+mn-ea"/>
                <a:cs typeface="+mn-cs"/>
              </a:rPr>
            </a:br>
            <a:r>
              <a:rPr kumimoji="0" lang="en-US" sz="3200" b="0" i="1" u="none" strike="noStrike" kern="1200" cap="none" spc="0" normalizeH="0" baseline="0" noProof="0" dirty="0">
                <a:ln>
                  <a:noFill/>
                </a:ln>
                <a:solidFill>
                  <a:srgbClr val="39CDE7"/>
                </a:solidFill>
                <a:effectLst>
                  <a:outerShdw blurRad="38100" dist="38100" dir="2700000" algn="tl">
                    <a:srgbClr val="000000">
                      <a:alpha val="43137"/>
                    </a:srgbClr>
                  </a:outerShdw>
                </a:effectLst>
                <a:uLnTx/>
                <a:uFillTx/>
                <a:latin typeface="Trebuchet MS" panose="020B0603020202020204"/>
                <a:ea typeface="+mn-ea"/>
                <a:cs typeface="+mn-cs"/>
              </a:rPr>
              <a:t>Form</a:t>
            </a:r>
            <a:endParaRPr lang="en-US" dirty="0"/>
          </a:p>
        </p:txBody>
      </p:sp>
      <p:pic>
        <p:nvPicPr>
          <p:cNvPr id="6" name="Content Placeholder 5">
            <a:extLst>
              <a:ext uri="{FF2B5EF4-FFF2-40B4-BE49-F238E27FC236}">
                <a16:creationId xmlns:a16="http://schemas.microsoft.com/office/drawing/2014/main" id="{907AF04F-C81F-4147-ADBD-932BBC7212C7}"/>
              </a:ext>
            </a:extLst>
          </p:cNvPr>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1089294" y="219457"/>
            <a:ext cx="4942697" cy="6419088"/>
          </a:xfrm>
        </p:spPr>
      </p:pic>
      <p:pic>
        <p:nvPicPr>
          <p:cNvPr id="8" name="Content Placeholder 7">
            <a:extLst>
              <a:ext uri="{FF2B5EF4-FFF2-40B4-BE49-F238E27FC236}">
                <a16:creationId xmlns:a16="http://schemas.microsoft.com/office/drawing/2014/main" id="{3C7A4F5F-5EF6-4AA9-B1DB-1EF391A59091}"/>
              </a:ext>
            </a:extLst>
          </p:cNvPr>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6160008" y="219456"/>
            <a:ext cx="4942698" cy="6419089"/>
          </a:xfrm>
        </p:spPr>
      </p:pic>
    </p:spTree>
    <p:extLst>
      <p:ext uri="{BB962C8B-B14F-4D97-AF65-F5344CB8AC3E}">
        <p14:creationId xmlns:p14="http://schemas.microsoft.com/office/powerpoint/2010/main" val="1875767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i="1" dirty="0">
                <a:solidFill>
                  <a:schemeClr val="accent1"/>
                </a:solidFill>
                <a:effectLst>
                  <a:outerShdw blurRad="38100" dist="38100" dir="2700000" algn="tl">
                    <a:srgbClr val="000000">
                      <a:alpha val="43137"/>
                    </a:srgbClr>
                  </a:outerShdw>
                </a:effectLst>
              </a:rPr>
              <a:t>Introductions</a:t>
            </a:r>
          </a:p>
        </p:txBody>
      </p:sp>
      <p:sp>
        <p:nvSpPr>
          <p:cNvPr id="3" name="Content Placeholder 2"/>
          <p:cNvSpPr>
            <a:spLocks noGrp="1"/>
          </p:cNvSpPr>
          <p:nvPr>
            <p:ph idx="1"/>
          </p:nvPr>
        </p:nvSpPr>
        <p:spPr>
          <a:xfrm>
            <a:off x="1103312" y="2281518"/>
            <a:ext cx="10015792" cy="4195481"/>
          </a:xfrm>
        </p:spPr>
        <p:txBody>
          <a:bodyPr>
            <a:normAutofit lnSpcReduction="10000"/>
          </a:bodyPr>
          <a:lstStyle/>
          <a:p>
            <a:r>
              <a:rPr lang="en-US" sz="1900" i="1" dirty="0">
                <a:effectLst>
                  <a:outerShdw blurRad="38100" dist="38100" dir="2700000" algn="tl">
                    <a:srgbClr val="000000">
                      <a:alpha val="43137"/>
                    </a:srgbClr>
                  </a:outerShdw>
                </a:effectLst>
              </a:rPr>
              <a:t>Shawn Maden</a:t>
            </a:r>
          </a:p>
          <a:p>
            <a:pPr marL="0" indent="0">
              <a:buNone/>
            </a:pPr>
            <a:r>
              <a:rPr lang="en-US" sz="1900" i="1" dirty="0">
                <a:effectLst>
                  <a:outerShdw blurRad="38100" dist="38100" dir="2700000" algn="tl">
                    <a:srgbClr val="000000">
                      <a:alpha val="43137"/>
                    </a:srgbClr>
                  </a:outerShdw>
                </a:effectLst>
              </a:rPr>
              <a:t>CIP Strategic Program Manager		</a:t>
            </a:r>
            <a:r>
              <a:rPr lang="en-US" sz="1900" i="1" dirty="0">
                <a:solidFill>
                  <a:schemeClr val="accent1">
                    <a:lumMod val="75000"/>
                  </a:schemeClr>
                </a:solidFill>
                <a:effectLst>
                  <a:outerShdw blurRad="38100" dist="38100" dir="2700000" algn="tl">
                    <a:srgbClr val="000000">
                      <a:alpha val="43137"/>
                    </a:srgbClr>
                  </a:outerShdw>
                </a:effectLst>
                <a:hlinkClick r:id="rId3"/>
              </a:rPr>
              <a:t>SMaden@cabq.gov</a:t>
            </a:r>
            <a:r>
              <a:rPr lang="en-US" sz="1900" i="1" dirty="0">
                <a:effectLst>
                  <a:outerShdw blurRad="38100" dist="38100" dir="2700000" algn="tl">
                    <a:srgbClr val="000000">
                      <a:alpha val="43137"/>
                    </a:srgbClr>
                  </a:outerShdw>
                </a:effectLst>
              </a:rPr>
              <a:t>		505-768-3616</a:t>
            </a:r>
          </a:p>
          <a:p>
            <a:endParaRPr lang="en-US" sz="1900" i="1" dirty="0">
              <a:effectLst>
                <a:outerShdw blurRad="38100" dist="38100" dir="2700000" algn="tl">
                  <a:srgbClr val="000000">
                    <a:alpha val="43137"/>
                  </a:srgbClr>
                </a:outerShdw>
              </a:effectLst>
            </a:endParaRPr>
          </a:p>
          <a:p>
            <a:r>
              <a:rPr lang="en-US" sz="1900" i="1" dirty="0">
                <a:effectLst>
                  <a:outerShdw blurRad="38100" dist="38100" dir="2700000" algn="tl">
                    <a:srgbClr val="000000">
                      <a:alpha val="43137"/>
                    </a:srgbClr>
                  </a:outerShdw>
                </a:effectLst>
              </a:rPr>
              <a:t>Marlene Chavez								</a:t>
            </a:r>
          </a:p>
          <a:p>
            <a:pPr marL="0" indent="0">
              <a:buNone/>
            </a:pPr>
            <a:r>
              <a:rPr lang="en-US" sz="1900" i="1" dirty="0">
                <a:effectLst>
                  <a:outerShdw blurRad="38100" dist="38100" dir="2700000" algn="tl">
                    <a:srgbClr val="000000">
                      <a:alpha val="43137"/>
                    </a:srgbClr>
                  </a:outerShdw>
                </a:effectLst>
              </a:rPr>
              <a:t>Senior Administrative Assistant		</a:t>
            </a:r>
            <a:r>
              <a:rPr lang="en-US" sz="1900" i="1" dirty="0">
                <a:solidFill>
                  <a:schemeClr val="accent1">
                    <a:lumMod val="75000"/>
                  </a:schemeClr>
                </a:solidFill>
                <a:effectLst>
                  <a:outerShdw blurRad="38100" dist="38100" dir="2700000" algn="tl">
                    <a:srgbClr val="000000">
                      <a:alpha val="43137"/>
                    </a:srgbClr>
                  </a:outerShdw>
                </a:effectLst>
                <a:hlinkClick r:id="rId4"/>
              </a:rPr>
              <a:t>MarleneChavez@cabq.gov</a:t>
            </a:r>
            <a:r>
              <a:rPr lang="en-US" sz="1900" i="1" dirty="0">
                <a:solidFill>
                  <a:schemeClr val="accent1">
                    <a:lumMod val="75000"/>
                  </a:schemeClr>
                </a:solidFill>
                <a:effectLst>
                  <a:outerShdw blurRad="38100" dist="38100" dir="2700000" algn="tl">
                    <a:srgbClr val="000000">
                      <a:alpha val="43137"/>
                    </a:srgbClr>
                  </a:outerShdw>
                </a:effectLst>
              </a:rPr>
              <a:t>	</a:t>
            </a:r>
            <a:r>
              <a:rPr lang="en-US" sz="1900" i="1" dirty="0">
                <a:effectLst>
                  <a:outerShdw blurRad="38100" dist="38100" dir="2700000" algn="tl">
                    <a:srgbClr val="000000">
                      <a:alpha val="43137"/>
                    </a:srgbClr>
                  </a:outerShdw>
                </a:effectLst>
              </a:rPr>
              <a:t>505-768-4469</a:t>
            </a:r>
          </a:p>
          <a:p>
            <a:pPr marL="0" indent="0">
              <a:buNone/>
            </a:pPr>
            <a:endParaRPr lang="en-US" sz="1900" i="1" dirty="0">
              <a:effectLst>
                <a:outerShdw blurRad="38100" dist="38100" dir="2700000" algn="tl">
                  <a:srgbClr val="000000">
                    <a:alpha val="43137"/>
                  </a:srgbClr>
                </a:outerShdw>
              </a:effectLst>
            </a:endParaRPr>
          </a:p>
          <a:p>
            <a:r>
              <a:rPr lang="en-US" sz="1900" i="1" dirty="0">
                <a:effectLst>
                  <a:outerShdw blurRad="38100" dist="38100" dir="2700000" algn="tl">
                    <a:srgbClr val="000000">
                      <a:alpha val="43137"/>
                    </a:srgbClr>
                  </a:outerShdw>
                </a:effectLst>
              </a:rPr>
              <a:t>Donnie Quintana								</a:t>
            </a:r>
          </a:p>
          <a:p>
            <a:pPr marL="0" indent="0">
              <a:buNone/>
            </a:pPr>
            <a:r>
              <a:rPr lang="en-US" sz="1900" i="1" dirty="0">
                <a:effectLst>
                  <a:outerShdw blurRad="38100" dist="38100" dir="2700000" algn="tl">
                    <a:srgbClr val="000000">
                      <a:alpha val="43137"/>
                    </a:srgbClr>
                  </a:outerShdw>
                </a:effectLst>
              </a:rPr>
              <a:t>CIP Official				</a:t>
            </a:r>
            <a:r>
              <a:rPr lang="en-US" sz="1900" i="1" dirty="0">
                <a:solidFill>
                  <a:schemeClr val="accent1">
                    <a:lumMod val="75000"/>
                  </a:schemeClr>
                </a:solidFill>
                <a:effectLst>
                  <a:outerShdw blurRad="38100" dist="38100" dir="2700000" algn="tl">
                    <a:srgbClr val="000000">
                      <a:alpha val="43137"/>
                    </a:srgbClr>
                  </a:outerShdw>
                </a:effectLst>
                <a:hlinkClick r:id="rId5"/>
              </a:rPr>
              <a:t>DonnieQuintana@cabq.gov</a:t>
            </a:r>
            <a:r>
              <a:rPr lang="en-US" sz="1900" i="1" dirty="0">
                <a:solidFill>
                  <a:schemeClr val="accent1">
                    <a:lumMod val="75000"/>
                  </a:schemeClr>
                </a:solidFill>
                <a:effectLst>
                  <a:outerShdw blurRad="38100" dist="38100" dir="2700000" algn="tl">
                    <a:srgbClr val="000000">
                      <a:alpha val="43137"/>
                    </a:srgbClr>
                  </a:outerShdw>
                </a:effectLst>
              </a:rPr>
              <a:t>	</a:t>
            </a:r>
            <a:r>
              <a:rPr lang="en-US" sz="1900" i="1" dirty="0">
                <a:effectLst>
                  <a:outerShdw blurRad="38100" dist="38100" dir="2700000" algn="tl">
                    <a:srgbClr val="000000">
                      <a:alpha val="43137"/>
                    </a:srgbClr>
                  </a:outerShdw>
                </a:effectLst>
              </a:rPr>
              <a:t>505-546-7795</a:t>
            </a:r>
          </a:p>
          <a:p>
            <a:pPr marL="0" indent="0">
              <a:buNone/>
            </a:pPr>
            <a:endParaRPr lang="en-US" sz="1900" i="1" dirty="0">
              <a:effectLst>
                <a:outerShdw blurRad="38100" dist="38100" dir="2700000" algn="tl">
                  <a:srgbClr val="000000">
                    <a:alpha val="43137"/>
                  </a:srgbClr>
                </a:outerShdw>
              </a:effectLst>
            </a:endParaRPr>
          </a:p>
          <a:p>
            <a:r>
              <a:rPr lang="en-US" sz="1900" i="1" dirty="0">
                <a:effectLst>
                  <a:outerShdw blurRad="38100" dist="38100" dir="2700000" algn="tl">
                    <a:srgbClr val="000000">
                      <a:alpha val="43137"/>
                    </a:srgbClr>
                  </a:outerShdw>
                </a:effectLst>
              </a:rPr>
              <a:t>Jeanne Young								</a:t>
            </a:r>
          </a:p>
          <a:p>
            <a:pPr marL="0" indent="0">
              <a:buNone/>
            </a:pPr>
            <a:r>
              <a:rPr lang="en-US" sz="1900" i="1" dirty="0">
                <a:effectLst>
                  <a:outerShdw blurRad="38100" dist="38100" dir="2700000" algn="tl">
                    <a:srgbClr val="000000">
                      <a:alpha val="43137"/>
                    </a:srgbClr>
                  </a:outerShdw>
                </a:effectLst>
              </a:rPr>
              <a:t>CIP Program Coordinator			</a:t>
            </a:r>
            <a:r>
              <a:rPr lang="en-US" sz="1900" i="1" dirty="0">
                <a:solidFill>
                  <a:schemeClr val="accent1">
                    <a:lumMod val="75000"/>
                  </a:schemeClr>
                </a:solidFill>
                <a:effectLst>
                  <a:outerShdw blurRad="38100" dist="38100" dir="2700000" algn="tl">
                    <a:srgbClr val="000000">
                      <a:alpha val="43137"/>
                    </a:srgbClr>
                  </a:outerShdw>
                </a:effectLst>
                <a:hlinkClick r:id="rId6"/>
              </a:rPr>
              <a:t>JYoung@cabq.gov</a:t>
            </a:r>
            <a:r>
              <a:rPr lang="en-US" sz="1900" i="1" dirty="0">
                <a:solidFill>
                  <a:schemeClr val="accent1">
                    <a:lumMod val="75000"/>
                  </a:schemeClr>
                </a:solidFill>
                <a:effectLst>
                  <a:outerShdw blurRad="38100" dist="38100" dir="2700000" algn="tl">
                    <a:srgbClr val="000000">
                      <a:alpha val="43137"/>
                    </a:srgbClr>
                  </a:outerShdw>
                </a:effectLst>
              </a:rPr>
              <a:t>		</a:t>
            </a:r>
            <a:r>
              <a:rPr lang="en-US" sz="1900" i="1" dirty="0">
                <a:effectLst>
                  <a:outerShdw blurRad="38100" dist="38100" dir="2700000" algn="tl">
                    <a:srgbClr val="000000">
                      <a:alpha val="43137"/>
                    </a:srgbClr>
                  </a:outerShdw>
                </a:effectLst>
              </a:rPr>
              <a:t>505-768-3873</a:t>
            </a:r>
          </a:p>
          <a:p>
            <a:pPr marL="0" indent="0">
              <a:buNone/>
            </a:pPr>
            <a:endParaRPr lang="en-US" sz="1900" dirty="0">
              <a:effectLst>
                <a:outerShdw blurRad="38100" dist="38100" dir="2700000" algn="tl">
                  <a:srgbClr val="000000">
                    <a:alpha val="43137"/>
                  </a:srgbClr>
                </a:outerShdw>
              </a:effectLst>
            </a:endParaRPr>
          </a:p>
          <a:p>
            <a:endParaRPr lang="en-US" dirty="0"/>
          </a:p>
        </p:txBody>
      </p:sp>
    </p:spTree>
    <p:extLst>
      <p:ext uri="{BB962C8B-B14F-4D97-AF65-F5344CB8AC3E}">
        <p14:creationId xmlns:p14="http://schemas.microsoft.com/office/powerpoint/2010/main" val="22298530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i="1" dirty="0">
                <a:solidFill>
                  <a:schemeClr val="accent1"/>
                </a:solidFill>
                <a:effectLst>
                  <a:outerShdw blurRad="38100" dist="38100" dir="2700000" algn="tl">
                    <a:srgbClr val="000000">
                      <a:alpha val="43137"/>
                    </a:srgbClr>
                  </a:outerShdw>
                </a:effectLst>
              </a:rPr>
              <a:t>2025 General Obligation</a:t>
            </a:r>
            <a:br>
              <a:rPr lang="en-US" i="1" dirty="0">
                <a:solidFill>
                  <a:schemeClr val="accent1"/>
                </a:solidFill>
                <a:effectLst>
                  <a:outerShdw blurRad="38100" dist="38100" dir="2700000" algn="tl">
                    <a:srgbClr val="000000">
                      <a:alpha val="43137"/>
                    </a:srgbClr>
                  </a:outerShdw>
                </a:effectLst>
              </a:rPr>
            </a:br>
            <a:r>
              <a:rPr lang="en-US" i="1" dirty="0">
                <a:solidFill>
                  <a:schemeClr val="accent1"/>
                </a:solidFill>
                <a:effectLst>
                  <a:outerShdw blurRad="38100" dist="38100" dir="2700000" algn="tl">
                    <a:srgbClr val="000000">
                      <a:alpha val="43137"/>
                    </a:srgbClr>
                  </a:outerShdw>
                </a:effectLst>
              </a:rPr>
              <a:t>Project Request</a:t>
            </a:r>
            <a:endParaRPr lang="en-US" sz="2800" i="1" dirty="0">
              <a:solidFill>
                <a:schemeClr val="accent1"/>
              </a:solidFill>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680321" y="2291153"/>
            <a:ext cx="9613861" cy="3599316"/>
          </a:xfrm>
        </p:spPr>
        <p:txBody>
          <a:bodyPr>
            <a:normAutofit lnSpcReduction="10000"/>
          </a:bodyPr>
          <a:lstStyle/>
          <a:p>
            <a:pPr marL="0" indent="0">
              <a:buNone/>
            </a:pPr>
            <a:r>
              <a:rPr lang="en-US" i="1" dirty="0">
                <a:effectLst>
                  <a:outerShdw blurRad="38100" dist="38100" dir="2700000" algn="tl">
                    <a:srgbClr val="000000">
                      <a:alpha val="43137"/>
                    </a:srgbClr>
                  </a:outerShdw>
                </a:effectLst>
              </a:rPr>
              <a:t>General Information Section</a:t>
            </a:r>
          </a:p>
          <a:p>
            <a:pPr marL="0" indent="0">
              <a:buNone/>
            </a:pPr>
            <a:endParaRPr lang="en-US" i="1" dirty="0">
              <a:effectLst>
                <a:outerShdw blurRad="38100" dist="38100" dir="2700000" algn="tl">
                  <a:srgbClr val="000000">
                    <a:alpha val="43137"/>
                  </a:srgbClr>
                </a:outerShdw>
              </a:effectLst>
            </a:endParaRPr>
          </a:p>
          <a:p>
            <a:r>
              <a:rPr lang="en-US" sz="2000" i="1" dirty="0">
                <a:effectLst>
                  <a:outerShdw blurRad="38100" dist="38100" dir="2700000" algn="tl">
                    <a:srgbClr val="000000">
                      <a:alpha val="43137"/>
                    </a:srgbClr>
                  </a:outerShdw>
                </a:effectLst>
              </a:rPr>
              <a:t>Subject - project title</a:t>
            </a:r>
          </a:p>
          <a:p>
            <a:endParaRPr lang="en-US" sz="2000" i="1" dirty="0">
              <a:effectLst>
                <a:outerShdw blurRad="38100" dist="38100" dir="2700000" algn="tl">
                  <a:srgbClr val="000000">
                    <a:alpha val="43137"/>
                  </a:srgbClr>
                </a:outerShdw>
              </a:effectLst>
            </a:endParaRPr>
          </a:p>
          <a:p>
            <a:r>
              <a:rPr lang="en-US" sz="2000" i="1" dirty="0">
                <a:effectLst>
                  <a:outerShdw blurRad="38100" dist="38100" dir="2700000" algn="tl">
                    <a:srgbClr val="000000">
                      <a:alpha val="43137"/>
                    </a:srgbClr>
                  </a:outerShdw>
                </a:effectLst>
              </a:rPr>
              <a:t>Description – not scope</a:t>
            </a:r>
          </a:p>
          <a:p>
            <a:endParaRPr lang="en-US" sz="2000" i="1" dirty="0">
              <a:effectLst>
                <a:outerShdw blurRad="38100" dist="38100" dir="2700000" algn="tl">
                  <a:srgbClr val="000000">
                    <a:alpha val="43137"/>
                  </a:srgbClr>
                </a:outerShdw>
              </a:effectLst>
            </a:endParaRPr>
          </a:p>
          <a:p>
            <a:r>
              <a:rPr lang="en-US" sz="2000" i="1" dirty="0">
                <a:effectLst>
                  <a:outerShdw blurRad="38100" dist="38100" dir="2700000" algn="tl">
                    <a:srgbClr val="000000">
                      <a:alpha val="43137"/>
                    </a:srgbClr>
                  </a:outerShdw>
                </a:effectLst>
              </a:rPr>
              <a:t>Department Ranking – Please rank # of X (total # of requests)</a:t>
            </a:r>
          </a:p>
          <a:p>
            <a:endParaRPr lang="en-US" sz="2000" i="1" dirty="0">
              <a:effectLst>
                <a:outerShdw blurRad="38100" dist="38100" dir="2700000" algn="tl">
                  <a:srgbClr val="000000">
                    <a:alpha val="43137"/>
                  </a:srgbClr>
                </a:outerShdw>
              </a:effectLst>
            </a:endParaRPr>
          </a:p>
          <a:p>
            <a:r>
              <a:rPr lang="en-US" sz="2000" i="1" dirty="0">
                <a:effectLst>
                  <a:outerShdw blurRad="38100" dist="38100" dir="2700000" algn="tl">
                    <a:srgbClr val="000000">
                      <a:alpha val="43137"/>
                    </a:srgbClr>
                  </a:outerShdw>
                </a:effectLst>
              </a:rPr>
              <a:t>Rehab % - Remember that this is the goal of the CIP Ordinance</a:t>
            </a:r>
          </a:p>
          <a:p>
            <a:pPr marL="0" indent="0">
              <a:buNone/>
            </a:pPr>
            <a:endParaRPr lang="en-US" sz="2000"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718900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i="1" dirty="0">
                <a:solidFill>
                  <a:schemeClr val="accent1"/>
                </a:solidFill>
                <a:effectLst>
                  <a:outerShdw blurRad="38100" dist="38100" dir="2700000" algn="tl">
                    <a:srgbClr val="000000">
                      <a:alpha val="43137"/>
                    </a:srgbClr>
                  </a:outerShdw>
                </a:effectLst>
              </a:rPr>
              <a:t>Funding Data</a:t>
            </a:r>
            <a:br>
              <a:rPr lang="en-US" i="1" dirty="0">
                <a:solidFill>
                  <a:schemeClr val="accent1"/>
                </a:solidFill>
                <a:effectLst>
                  <a:outerShdw blurRad="38100" dist="38100" dir="2700000" algn="tl">
                    <a:srgbClr val="000000">
                      <a:alpha val="43137"/>
                    </a:srgbClr>
                  </a:outerShdw>
                </a:effectLst>
              </a:rPr>
            </a:br>
            <a:r>
              <a:rPr lang="en-US" i="1" dirty="0">
                <a:solidFill>
                  <a:schemeClr val="accent1"/>
                </a:solidFill>
                <a:effectLst>
                  <a:outerShdw blurRad="38100" dist="38100" dir="2700000" algn="tl">
                    <a:srgbClr val="000000">
                      <a:alpha val="43137"/>
                    </a:srgbClr>
                  </a:outerShdw>
                </a:effectLst>
              </a:rPr>
              <a:t>Section</a:t>
            </a:r>
            <a:endParaRPr lang="en-US" sz="2800" i="1" dirty="0">
              <a:solidFill>
                <a:schemeClr val="accent1"/>
              </a:solidFill>
              <a:effectLst>
                <a:outerShdw blurRad="38100" dist="38100" dir="2700000" algn="tl">
                  <a:srgbClr val="000000">
                    <a:alpha val="43137"/>
                  </a:srgbClr>
                </a:outerShdw>
              </a:effectLst>
            </a:endParaRPr>
          </a:p>
        </p:txBody>
      </p:sp>
      <p:pic>
        <p:nvPicPr>
          <p:cNvPr id="4" name="Content Placeholder 3"/>
          <p:cNvPicPr>
            <a:picLocks noGrp="1" noChangeAspect="1"/>
          </p:cNvPicPr>
          <p:nvPr>
            <p:ph sz="half" idx="1"/>
          </p:nvPr>
        </p:nvPicPr>
        <p:blipFill>
          <a:blip r:embed="rId3">
            <a:extLst>
              <a:ext uri="{28A0092B-C50C-407E-A947-70E740481C1C}">
                <a14:useLocalDpi xmlns:a14="http://schemas.microsoft.com/office/drawing/2010/main" val="0"/>
              </a:ext>
            </a:extLst>
          </a:blip>
          <a:srcRect/>
          <a:stretch/>
        </p:blipFill>
        <p:spPr>
          <a:xfrm>
            <a:off x="1256" y="0"/>
            <a:ext cx="4810710" cy="6858000"/>
          </a:xfrm>
        </p:spPr>
      </p:pic>
      <p:sp>
        <p:nvSpPr>
          <p:cNvPr id="5" name="Content Placeholder 4">
            <a:extLst>
              <a:ext uri="{FF2B5EF4-FFF2-40B4-BE49-F238E27FC236}">
                <a16:creationId xmlns:a16="http://schemas.microsoft.com/office/drawing/2014/main" id="{C979F7E6-24BD-46C8-8BE8-D978A78EA09C}"/>
              </a:ext>
            </a:extLst>
          </p:cNvPr>
          <p:cNvSpPr>
            <a:spLocks noGrp="1"/>
          </p:cNvSpPr>
          <p:nvPr>
            <p:ph sz="half" idx="2"/>
          </p:nvPr>
        </p:nvSpPr>
        <p:spPr>
          <a:xfrm>
            <a:off x="5074920" y="2336872"/>
            <a:ext cx="6062472" cy="4182799"/>
          </a:xfrm>
        </p:spPr>
        <p:txBody>
          <a:bodyPr>
            <a:normAutofit/>
          </a:bodyPr>
          <a:lstStyle/>
          <a:p>
            <a:r>
              <a:rPr lang="en-US" sz="1800" i="1" dirty="0">
                <a:effectLst>
                  <a:outerShdw blurRad="38100" dist="38100" dir="2700000" algn="tl">
                    <a:srgbClr val="000000">
                      <a:alpha val="43137"/>
                    </a:srgbClr>
                  </a:outerShdw>
                </a:effectLst>
              </a:rPr>
              <a:t>Amount Requested for the 2025 GO Cycle – This is the actual amount you’re requesting right now, to receive in March 2026, based off the “Allocated” column</a:t>
            </a:r>
          </a:p>
          <a:p>
            <a:r>
              <a:rPr lang="en-US" sz="1800" i="1" dirty="0">
                <a:effectLst>
                  <a:outerShdw blurRad="38100" dist="38100" dir="2700000" algn="tl">
                    <a:srgbClr val="000000">
                      <a:alpha val="43137"/>
                    </a:srgbClr>
                  </a:outerShdw>
                </a:effectLst>
              </a:rPr>
              <a:t>Department Request if 20% additional funding is available - Requested amount assuming Dept is allocated 20% “Required Submission” amount</a:t>
            </a:r>
          </a:p>
          <a:p>
            <a:pPr lvl="1"/>
            <a:r>
              <a:rPr lang="en-US" sz="1800" i="1" dirty="0">
                <a:effectLst>
                  <a:outerShdw blurRad="38100" dist="38100" dir="2700000" algn="tl">
                    <a:srgbClr val="000000">
                      <a:alpha val="43137"/>
                    </a:srgbClr>
                  </a:outerShdw>
                </a:effectLst>
              </a:rPr>
              <a:t>May be same as allocated request if that amount would cover entire project or Dept does not wish to increase funding to the project</a:t>
            </a:r>
          </a:p>
          <a:p>
            <a:pPr lvl="1"/>
            <a:r>
              <a:rPr lang="en-US" sz="1800" i="1" dirty="0">
                <a:effectLst>
                  <a:outerShdw blurRad="38100" dist="38100" dir="2700000" algn="tl">
                    <a:srgbClr val="000000">
                      <a:alpha val="43137"/>
                    </a:srgbClr>
                  </a:outerShdw>
                </a:effectLst>
              </a:rPr>
              <a:t>Possibly to only have a value for +20% (and not 2025 request) if Dept would not request project if allocation not increased, make sure Ranking reflects this also</a:t>
            </a:r>
          </a:p>
          <a:p>
            <a:pPr lvl="1"/>
            <a:r>
              <a:rPr lang="en-US" sz="1800" i="1" dirty="0">
                <a:effectLst>
                  <a:outerShdw blurRad="38100" dist="38100" dir="2700000" algn="tl">
                    <a:srgbClr val="000000">
                      <a:alpha val="43137"/>
                    </a:srgbClr>
                  </a:outerShdw>
                </a:effectLst>
              </a:rPr>
              <a:t>Do not use this +20% amount for any other calculations</a:t>
            </a:r>
          </a:p>
          <a:p>
            <a:endParaRPr lang="en-US" dirty="0"/>
          </a:p>
        </p:txBody>
      </p:sp>
    </p:spTree>
    <p:extLst>
      <p:ext uri="{BB962C8B-B14F-4D97-AF65-F5344CB8AC3E}">
        <p14:creationId xmlns:p14="http://schemas.microsoft.com/office/powerpoint/2010/main" val="5202847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i="1" dirty="0">
                <a:solidFill>
                  <a:schemeClr val="accent1"/>
                </a:solidFill>
                <a:effectLst>
                  <a:outerShdw blurRad="38100" dist="38100" dir="2700000" algn="tl">
                    <a:srgbClr val="000000">
                      <a:alpha val="43137"/>
                    </a:srgbClr>
                  </a:outerShdw>
                </a:effectLst>
              </a:rPr>
              <a:t>Funding Data</a:t>
            </a:r>
            <a:br>
              <a:rPr lang="en-US" i="1" dirty="0">
                <a:solidFill>
                  <a:schemeClr val="accent1"/>
                </a:solidFill>
                <a:effectLst>
                  <a:outerShdw blurRad="38100" dist="38100" dir="2700000" algn="tl">
                    <a:srgbClr val="000000">
                      <a:alpha val="43137"/>
                    </a:srgbClr>
                  </a:outerShdw>
                </a:effectLst>
              </a:rPr>
            </a:br>
            <a:r>
              <a:rPr lang="en-US" i="1" dirty="0">
                <a:solidFill>
                  <a:schemeClr val="accent1"/>
                </a:solidFill>
                <a:effectLst>
                  <a:outerShdw blurRad="38100" dist="38100" dir="2700000" algn="tl">
                    <a:srgbClr val="000000">
                      <a:alpha val="43137"/>
                    </a:srgbClr>
                  </a:outerShdw>
                </a:effectLst>
              </a:rPr>
              <a:t>Section</a:t>
            </a:r>
            <a:endParaRPr lang="en-US" sz="2800" i="1" dirty="0">
              <a:solidFill>
                <a:schemeClr val="accent1"/>
              </a:solidFill>
              <a:effectLst>
                <a:outerShdw blurRad="38100" dist="38100" dir="2700000" algn="tl">
                  <a:srgbClr val="000000">
                    <a:alpha val="43137"/>
                  </a:srgbClr>
                </a:outerShdw>
              </a:effectLst>
            </a:endParaRPr>
          </a:p>
        </p:txBody>
      </p:sp>
      <p:pic>
        <p:nvPicPr>
          <p:cNvPr id="4" name="Content Placeholder 3"/>
          <p:cNvPicPr>
            <a:picLocks noGrp="1" noChangeAspect="1"/>
          </p:cNvPicPr>
          <p:nvPr>
            <p:ph sz="half" idx="1"/>
          </p:nvPr>
        </p:nvPicPr>
        <p:blipFill>
          <a:blip r:embed="rId3">
            <a:extLst>
              <a:ext uri="{28A0092B-C50C-407E-A947-70E740481C1C}">
                <a14:useLocalDpi xmlns:a14="http://schemas.microsoft.com/office/drawing/2010/main" val="0"/>
              </a:ext>
            </a:extLst>
          </a:blip>
          <a:srcRect/>
          <a:stretch/>
        </p:blipFill>
        <p:spPr>
          <a:xfrm>
            <a:off x="264210" y="1106303"/>
            <a:ext cx="4668545" cy="4508113"/>
          </a:xfrm>
        </p:spPr>
      </p:pic>
      <p:sp>
        <p:nvSpPr>
          <p:cNvPr id="5" name="Content Placeholder 4">
            <a:extLst>
              <a:ext uri="{FF2B5EF4-FFF2-40B4-BE49-F238E27FC236}">
                <a16:creationId xmlns:a16="http://schemas.microsoft.com/office/drawing/2014/main" id="{C979F7E6-24BD-46C8-8BE8-D978A78EA09C}"/>
              </a:ext>
            </a:extLst>
          </p:cNvPr>
          <p:cNvSpPr>
            <a:spLocks noGrp="1"/>
          </p:cNvSpPr>
          <p:nvPr>
            <p:ph sz="half" idx="2"/>
          </p:nvPr>
        </p:nvSpPr>
        <p:spPr>
          <a:xfrm>
            <a:off x="5074920" y="2336872"/>
            <a:ext cx="6062472" cy="4182799"/>
          </a:xfrm>
        </p:spPr>
        <p:txBody>
          <a:bodyPr>
            <a:normAutofit/>
          </a:bodyPr>
          <a:lstStyle/>
          <a:p>
            <a:r>
              <a:rPr lang="en-US" i="1" dirty="0">
                <a:effectLst>
                  <a:outerShdw blurRad="38100" dist="38100" dir="2700000" algn="tl">
                    <a:srgbClr val="000000">
                      <a:alpha val="43137"/>
                    </a:srgbClr>
                  </a:outerShdw>
                </a:effectLst>
              </a:rPr>
              <a:t>Previous Cycle Decade Plan Request – The amount you projected in 2023 that you were going to request in 2025</a:t>
            </a:r>
          </a:p>
          <a:p>
            <a:endParaRPr lang="en-US" i="1" dirty="0">
              <a:effectLst>
                <a:outerShdw blurRad="38100" dist="38100" dir="2700000" algn="tl">
                  <a:srgbClr val="000000">
                    <a:alpha val="43137"/>
                  </a:srgbClr>
                </a:outerShdw>
              </a:effectLst>
            </a:endParaRPr>
          </a:p>
          <a:p>
            <a:r>
              <a:rPr lang="en-US" i="1" dirty="0">
                <a:effectLst>
                  <a:outerShdw blurRad="38100" dist="38100" dir="2700000" algn="tl">
                    <a:srgbClr val="000000">
                      <a:alpha val="43137"/>
                    </a:srgbClr>
                  </a:outerShdw>
                </a:effectLst>
              </a:rPr>
              <a:t>Previous GO Cycle Requested – How much you initially requested in 2023</a:t>
            </a:r>
          </a:p>
          <a:p>
            <a:endParaRPr lang="en-US" i="1" dirty="0">
              <a:effectLst>
                <a:outerShdw blurRad="38100" dist="38100" dir="2700000" algn="tl">
                  <a:srgbClr val="000000">
                    <a:alpha val="43137"/>
                  </a:srgbClr>
                </a:outerShdw>
              </a:effectLst>
            </a:endParaRPr>
          </a:p>
          <a:p>
            <a:r>
              <a:rPr lang="en-US" i="1" dirty="0">
                <a:effectLst>
                  <a:outerShdw blurRad="38100" dist="38100" dir="2700000" algn="tl">
                    <a:srgbClr val="000000">
                      <a:alpha val="43137"/>
                    </a:srgbClr>
                  </a:outerShdw>
                </a:effectLst>
              </a:rPr>
              <a:t>Previous GO Cycle Received – How much you actually received from the 2023 GO Program</a:t>
            </a:r>
          </a:p>
          <a:p>
            <a:endParaRPr lang="en-US" sz="1800" i="1" dirty="0">
              <a:effectLst>
                <a:outerShdw blurRad="38100" dist="38100" dir="2700000" algn="tl">
                  <a:srgbClr val="000000">
                    <a:alpha val="43137"/>
                  </a:srgbClr>
                </a:outerShdw>
              </a:effectLst>
            </a:endParaRPr>
          </a:p>
          <a:p>
            <a:endParaRPr lang="en-US" dirty="0"/>
          </a:p>
        </p:txBody>
      </p:sp>
    </p:spTree>
    <p:extLst>
      <p:ext uri="{BB962C8B-B14F-4D97-AF65-F5344CB8AC3E}">
        <p14:creationId xmlns:p14="http://schemas.microsoft.com/office/powerpoint/2010/main" val="7137445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i="1" dirty="0">
                <a:solidFill>
                  <a:schemeClr val="accent1"/>
                </a:solidFill>
                <a:effectLst>
                  <a:outerShdw blurRad="38100" dist="38100" dir="2700000" algn="tl">
                    <a:srgbClr val="000000">
                      <a:alpha val="43137"/>
                    </a:srgbClr>
                  </a:outerShdw>
                </a:effectLst>
              </a:rPr>
              <a:t>Funding Data</a:t>
            </a:r>
            <a:br>
              <a:rPr lang="en-US" i="1" dirty="0">
                <a:solidFill>
                  <a:schemeClr val="accent1"/>
                </a:solidFill>
                <a:effectLst>
                  <a:outerShdw blurRad="38100" dist="38100" dir="2700000" algn="tl">
                    <a:srgbClr val="000000">
                      <a:alpha val="43137"/>
                    </a:srgbClr>
                  </a:outerShdw>
                </a:effectLst>
              </a:rPr>
            </a:br>
            <a:r>
              <a:rPr lang="en-US" i="1" dirty="0">
                <a:solidFill>
                  <a:schemeClr val="accent1"/>
                </a:solidFill>
                <a:effectLst>
                  <a:outerShdw blurRad="38100" dist="38100" dir="2700000" algn="tl">
                    <a:srgbClr val="000000">
                      <a:alpha val="43137"/>
                    </a:srgbClr>
                  </a:outerShdw>
                </a:effectLst>
              </a:rPr>
              <a:t>Section</a:t>
            </a:r>
            <a:endParaRPr lang="en-US" sz="2800" i="1" dirty="0">
              <a:solidFill>
                <a:schemeClr val="accent1"/>
              </a:solidFill>
              <a:effectLst>
                <a:outerShdw blurRad="38100" dist="38100" dir="2700000" algn="tl">
                  <a:srgbClr val="000000">
                    <a:alpha val="43137"/>
                  </a:srgbClr>
                </a:outerShdw>
              </a:effectLst>
            </a:endParaRPr>
          </a:p>
        </p:txBody>
      </p:sp>
      <p:pic>
        <p:nvPicPr>
          <p:cNvPr id="4" name="Content Placeholder 3"/>
          <p:cNvPicPr>
            <a:picLocks noGrp="1" noChangeAspect="1"/>
          </p:cNvPicPr>
          <p:nvPr>
            <p:ph sz="half" idx="1"/>
          </p:nvPr>
        </p:nvPicPr>
        <p:blipFill>
          <a:blip r:embed="rId3">
            <a:extLst>
              <a:ext uri="{28A0092B-C50C-407E-A947-70E740481C1C}">
                <a14:useLocalDpi xmlns:a14="http://schemas.microsoft.com/office/drawing/2010/main" val="0"/>
              </a:ext>
            </a:extLst>
          </a:blip>
          <a:srcRect/>
          <a:stretch/>
        </p:blipFill>
        <p:spPr>
          <a:xfrm>
            <a:off x="264210" y="2336872"/>
            <a:ext cx="4810710" cy="3355513"/>
          </a:xfrm>
        </p:spPr>
      </p:pic>
      <p:sp>
        <p:nvSpPr>
          <p:cNvPr id="5" name="Content Placeholder 4">
            <a:extLst>
              <a:ext uri="{FF2B5EF4-FFF2-40B4-BE49-F238E27FC236}">
                <a16:creationId xmlns:a16="http://schemas.microsoft.com/office/drawing/2014/main" id="{C979F7E6-24BD-46C8-8BE8-D978A78EA09C}"/>
              </a:ext>
            </a:extLst>
          </p:cNvPr>
          <p:cNvSpPr>
            <a:spLocks noGrp="1"/>
          </p:cNvSpPr>
          <p:nvPr>
            <p:ph sz="half" idx="2"/>
          </p:nvPr>
        </p:nvSpPr>
        <p:spPr>
          <a:xfrm>
            <a:off x="5074920" y="2336872"/>
            <a:ext cx="6062472" cy="4182799"/>
          </a:xfrm>
        </p:spPr>
        <p:txBody>
          <a:bodyPr>
            <a:normAutofit fontScale="92500" lnSpcReduction="20000"/>
          </a:bodyPr>
          <a:lstStyle/>
          <a:p>
            <a:r>
              <a:rPr lang="en-US" i="1" dirty="0">
                <a:effectLst>
                  <a:outerShdw blurRad="38100" dist="38100" dir="2700000" algn="tl">
                    <a:srgbClr val="000000">
                      <a:alpha val="43137"/>
                    </a:srgbClr>
                  </a:outerShdw>
                </a:effectLst>
              </a:rPr>
              <a:t>Other Funding Sources – will need to insert chart</a:t>
            </a:r>
          </a:p>
          <a:p>
            <a:pPr lvl="1"/>
            <a:r>
              <a:rPr lang="en-US" i="1" dirty="0">
                <a:effectLst>
                  <a:outerShdw blurRad="38100" dist="38100" dir="2700000" algn="tl">
                    <a:srgbClr val="000000">
                      <a:alpha val="43137"/>
                    </a:srgbClr>
                  </a:outerShdw>
                </a:effectLst>
              </a:rPr>
              <a:t>2020-2023 State Grants</a:t>
            </a:r>
          </a:p>
          <a:p>
            <a:pPr lvl="2"/>
            <a:r>
              <a:rPr lang="en-US" i="1" dirty="0">
                <a:effectLst>
                  <a:outerShdw blurRad="38100" dist="38100" dir="2700000" algn="tl">
                    <a:srgbClr val="000000">
                      <a:alpha val="43137"/>
                    </a:srgbClr>
                  </a:outerShdw>
                </a:effectLst>
              </a:rPr>
              <a:t>Please list grant #’s when can</a:t>
            </a:r>
          </a:p>
          <a:p>
            <a:pPr lvl="2"/>
            <a:endParaRPr lang="en-US" i="1" dirty="0">
              <a:effectLst>
                <a:outerShdw blurRad="38100" dist="38100" dir="2700000" algn="tl">
                  <a:srgbClr val="000000">
                    <a:alpha val="43137"/>
                  </a:srgbClr>
                </a:outerShdw>
              </a:effectLst>
            </a:endParaRPr>
          </a:p>
          <a:p>
            <a:pPr lvl="1"/>
            <a:r>
              <a:rPr lang="en-US" i="1" dirty="0">
                <a:effectLst>
                  <a:outerShdw blurRad="38100" dist="38100" dir="2700000" algn="tl">
                    <a:srgbClr val="000000">
                      <a:alpha val="43137"/>
                    </a:srgbClr>
                  </a:outerShdw>
                </a:effectLst>
              </a:rPr>
              <a:t>GO Bonds</a:t>
            </a:r>
          </a:p>
          <a:p>
            <a:pPr lvl="2"/>
            <a:r>
              <a:rPr lang="en-US" i="1" dirty="0">
                <a:effectLst>
                  <a:outerShdw blurRad="38100" dist="38100" dir="2700000" algn="tl">
                    <a:srgbClr val="000000">
                      <a:alpha val="43137"/>
                    </a:srgbClr>
                  </a:outerShdw>
                </a:effectLst>
              </a:rPr>
              <a:t>Please list year/Project</a:t>
            </a:r>
          </a:p>
          <a:p>
            <a:pPr lvl="2"/>
            <a:endParaRPr lang="en-US" i="1" dirty="0">
              <a:effectLst>
                <a:outerShdw blurRad="38100" dist="38100" dir="2700000" algn="tl">
                  <a:srgbClr val="000000">
                    <a:alpha val="43137"/>
                  </a:srgbClr>
                </a:outerShdw>
              </a:effectLst>
            </a:endParaRPr>
          </a:p>
          <a:p>
            <a:pPr lvl="1"/>
            <a:r>
              <a:rPr lang="en-US" i="1" dirty="0">
                <a:effectLst>
                  <a:outerShdw blurRad="38100" dist="38100" dir="2700000" algn="tl">
                    <a:srgbClr val="000000">
                      <a:alpha val="43137"/>
                    </a:srgbClr>
                  </a:outerShdw>
                </a:effectLst>
              </a:rPr>
              <a:t>Any other funds</a:t>
            </a:r>
          </a:p>
          <a:p>
            <a:pPr lvl="1"/>
            <a:endParaRPr lang="en-US" i="1" dirty="0">
              <a:effectLst>
                <a:outerShdw blurRad="38100" dist="38100" dir="2700000" algn="tl">
                  <a:srgbClr val="000000">
                    <a:alpha val="43137"/>
                  </a:srgbClr>
                </a:outerShdw>
              </a:effectLst>
            </a:endParaRPr>
          </a:p>
          <a:p>
            <a:pPr lvl="1"/>
            <a:r>
              <a:rPr lang="en-US" i="1" dirty="0">
                <a:effectLst>
                  <a:outerShdw blurRad="38100" dist="38100" dir="2700000" algn="tl">
                    <a:srgbClr val="000000">
                      <a:alpha val="43137"/>
                    </a:srgbClr>
                  </a:outerShdw>
                </a:effectLst>
              </a:rPr>
              <a:t>If need more than 5 Rows, email me the info</a:t>
            </a:r>
          </a:p>
          <a:p>
            <a:pPr lvl="1"/>
            <a:r>
              <a:rPr lang="en-US" i="1" dirty="0">
                <a:effectLst>
                  <a:outerShdw blurRad="38100" dist="38100" dir="2700000" algn="tl">
                    <a:srgbClr val="000000">
                      <a:alpha val="43137"/>
                    </a:srgbClr>
                  </a:outerShdw>
                </a:effectLst>
              </a:rPr>
              <a:t>Can use Activity, but prefer plain description</a:t>
            </a:r>
          </a:p>
          <a:p>
            <a:pPr lvl="1"/>
            <a:r>
              <a:rPr lang="en-US" i="1" dirty="0">
                <a:effectLst>
                  <a:outerShdw blurRad="38100" dist="38100" dir="2700000" algn="tl">
                    <a:srgbClr val="000000">
                      <a:alpha val="43137"/>
                    </a:srgbClr>
                  </a:outerShdw>
                </a:effectLst>
              </a:rPr>
              <a:t>Give amount planned to use, not allocated</a:t>
            </a:r>
          </a:p>
          <a:p>
            <a:pPr lvl="1"/>
            <a:r>
              <a:rPr lang="en-US" i="1" dirty="0">
                <a:effectLst>
                  <a:outerShdw blurRad="38100" dist="38100" dir="2700000" algn="tl">
                    <a:srgbClr val="000000">
                      <a:alpha val="43137"/>
                    </a:srgbClr>
                  </a:outerShdw>
                </a:effectLst>
              </a:rPr>
              <a:t>If you have no other funding, write None, don’t leave blank</a:t>
            </a:r>
            <a:endParaRPr lang="en-US" dirty="0"/>
          </a:p>
        </p:txBody>
      </p:sp>
    </p:spTree>
    <p:extLst>
      <p:ext uri="{BB962C8B-B14F-4D97-AF65-F5344CB8AC3E}">
        <p14:creationId xmlns:p14="http://schemas.microsoft.com/office/powerpoint/2010/main" val="27282741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i="1" dirty="0">
                <a:solidFill>
                  <a:schemeClr val="accent1"/>
                </a:solidFill>
                <a:effectLst>
                  <a:outerShdw blurRad="38100" dist="38100" dir="2700000" algn="tl">
                    <a:srgbClr val="000000">
                      <a:alpha val="43137"/>
                    </a:srgbClr>
                  </a:outerShdw>
                </a:effectLst>
              </a:rPr>
              <a:t>2025 General Obligation</a:t>
            </a:r>
            <a:br>
              <a:rPr lang="en-US" i="1" dirty="0">
                <a:solidFill>
                  <a:schemeClr val="accent1"/>
                </a:solidFill>
                <a:effectLst>
                  <a:outerShdw blurRad="38100" dist="38100" dir="2700000" algn="tl">
                    <a:srgbClr val="000000">
                      <a:alpha val="43137"/>
                    </a:srgbClr>
                  </a:outerShdw>
                </a:effectLst>
              </a:rPr>
            </a:br>
            <a:r>
              <a:rPr lang="en-US" i="1" dirty="0">
                <a:solidFill>
                  <a:schemeClr val="accent1"/>
                </a:solidFill>
                <a:effectLst>
                  <a:outerShdw blurRad="38100" dist="38100" dir="2700000" algn="tl">
                    <a:srgbClr val="000000">
                      <a:alpha val="43137"/>
                    </a:srgbClr>
                  </a:outerShdw>
                </a:effectLst>
              </a:rPr>
              <a:t>Project Request</a:t>
            </a:r>
            <a:endParaRPr lang="en-US" sz="2800" i="1" dirty="0">
              <a:solidFill>
                <a:schemeClr val="accent1"/>
              </a:solidFill>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680321" y="2291152"/>
            <a:ext cx="9613861" cy="4109647"/>
          </a:xfrm>
        </p:spPr>
        <p:txBody>
          <a:bodyPr>
            <a:normAutofit lnSpcReduction="10000"/>
          </a:bodyPr>
          <a:lstStyle/>
          <a:p>
            <a:pPr marL="0" indent="0">
              <a:buNone/>
            </a:pPr>
            <a:r>
              <a:rPr lang="en-US" i="1" dirty="0">
                <a:effectLst>
                  <a:outerShdw blurRad="38100" dist="38100" dir="2700000" algn="tl">
                    <a:srgbClr val="000000">
                      <a:alpha val="43137"/>
                    </a:srgbClr>
                  </a:outerShdw>
                </a:effectLst>
              </a:rPr>
              <a:t>Funding Impacts Section</a:t>
            </a:r>
            <a:endParaRPr lang="en-US" sz="2800" i="1" dirty="0">
              <a:effectLst>
                <a:outerShdw blurRad="38100" dist="38100" dir="2700000" algn="tl">
                  <a:srgbClr val="000000">
                    <a:alpha val="43137"/>
                  </a:srgbClr>
                </a:outerShdw>
              </a:effectLst>
            </a:endParaRPr>
          </a:p>
          <a:p>
            <a:r>
              <a:rPr lang="en-US" sz="2000" i="1" dirty="0">
                <a:effectLst>
                  <a:outerShdw blurRad="38100" dist="38100" dir="2700000" algn="tl">
                    <a:srgbClr val="000000">
                      <a:alpha val="43137"/>
                    </a:srgbClr>
                  </a:outerShdw>
                </a:effectLst>
              </a:rPr>
              <a:t>Planned 20__ GO Cycle Request – Use Decade Plan chart online to see totals to project and plan against</a:t>
            </a:r>
          </a:p>
          <a:p>
            <a:pPr lvl="1"/>
            <a:r>
              <a:rPr lang="en-US" sz="1600" i="1" dirty="0">
                <a:effectLst>
                  <a:outerShdw blurRad="38100" dist="38100" dir="2700000" algn="tl">
                    <a:srgbClr val="000000">
                      <a:alpha val="43137"/>
                    </a:srgbClr>
                  </a:outerShdw>
                </a:effectLst>
              </a:rPr>
              <a:t>Constrained to the “Decade Plan Submission” amount</a:t>
            </a:r>
          </a:p>
          <a:p>
            <a:pPr lvl="1"/>
            <a:endParaRPr lang="en-US" sz="2000" i="1" dirty="0">
              <a:effectLst>
                <a:outerShdw blurRad="38100" dist="38100" dir="2700000" algn="tl">
                  <a:srgbClr val="000000">
                    <a:alpha val="43137"/>
                  </a:srgbClr>
                </a:outerShdw>
              </a:effectLst>
            </a:endParaRPr>
          </a:p>
          <a:p>
            <a:r>
              <a:rPr lang="en-US" sz="2000" i="1" dirty="0">
                <a:effectLst>
                  <a:outerShdw blurRad="38100" dist="38100" dir="2700000" algn="tl">
                    <a:srgbClr val="000000">
                      <a:alpha val="43137"/>
                    </a:srgbClr>
                  </a:outerShdw>
                </a:effectLst>
              </a:rPr>
              <a:t>Change in yearly CIP coming on-line</a:t>
            </a:r>
            <a:r>
              <a:rPr lang="en-US" sz="1600" i="1" dirty="0">
                <a:effectLst>
                  <a:outerShdw blurRad="38100" dist="38100" dir="2700000" algn="tl">
                    <a:srgbClr val="000000">
                      <a:alpha val="43137"/>
                    </a:srgbClr>
                  </a:outerShdw>
                </a:effectLst>
              </a:rPr>
              <a:t> – </a:t>
            </a:r>
            <a:r>
              <a:rPr lang="en-US" sz="2000" i="1" dirty="0">
                <a:effectLst>
                  <a:outerShdw blurRad="38100" dist="38100" dir="2700000" algn="tl">
                    <a:srgbClr val="000000">
                      <a:alpha val="43137"/>
                    </a:srgbClr>
                  </a:outerShdw>
                </a:effectLst>
              </a:rPr>
              <a:t>estimate the upcoming yearly capital needs this project will increase (or decrease!) by looking at maintenance and replacement value vs expected life</a:t>
            </a:r>
          </a:p>
          <a:p>
            <a:pPr lvl="1"/>
            <a:r>
              <a:rPr lang="en-US" sz="1600" i="1" dirty="0">
                <a:effectLst>
                  <a:outerShdw blurRad="38100" dist="38100" dir="2700000" algn="tl">
                    <a:srgbClr val="000000">
                      <a:alpha val="43137"/>
                    </a:srgbClr>
                  </a:outerShdw>
                </a:effectLst>
              </a:rPr>
              <a:t>Not operating or maintenance that will be covered by 110, that will be O&amp;M</a:t>
            </a:r>
          </a:p>
          <a:p>
            <a:endParaRPr lang="en-US" sz="2000" i="1" dirty="0">
              <a:effectLst>
                <a:outerShdw blurRad="38100" dist="38100" dir="2700000" algn="tl">
                  <a:srgbClr val="000000">
                    <a:alpha val="43137"/>
                  </a:srgbClr>
                </a:outerShdw>
              </a:effectLst>
            </a:endParaRPr>
          </a:p>
          <a:p>
            <a:r>
              <a:rPr lang="en-US" sz="2000" i="1" dirty="0">
                <a:effectLst>
                  <a:outerShdw blurRad="38100" dist="38100" dir="2700000" algn="tl">
                    <a:srgbClr val="000000">
                      <a:alpha val="43137"/>
                    </a:srgbClr>
                  </a:outerShdw>
                </a:effectLst>
              </a:rPr>
              <a:t>Change in yearly Operating &amp; Maintenance – will be total from O&amp;M form</a:t>
            </a:r>
          </a:p>
          <a:p>
            <a:pPr lvl="1"/>
            <a:r>
              <a:rPr lang="en-US" sz="1600" i="1" dirty="0">
                <a:effectLst>
                  <a:outerShdw blurRad="38100" dist="38100" dir="2700000" algn="tl">
                    <a:srgbClr val="000000">
                      <a:alpha val="43137"/>
                    </a:srgbClr>
                  </a:outerShdw>
                </a:effectLst>
              </a:rPr>
              <a:t>Make sure you’re doing O&amp;M forms if you claim energy savings or decreased maintenance</a:t>
            </a:r>
          </a:p>
          <a:p>
            <a:pPr lvl="1"/>
            <a:r>
              <a:rPr lang="en-US" sz="1600" i="1" dirty="0">
                <a:effectLst>
                  <a:outerShdw blurRad="38100" dist="38100" dir="2700000" algn="tl">
                    <a:srgbClr val="000000">
                      <a:alpha val="43137"/>
                    </a:srgbClr>
                  </a:outerShdw>
                </a:effectLst>
              </a:rPr>
              <a:t>All growth will also need O&amp;M</a:t>
            </a:r>
          </a:p>
          <a:p>
            <a:pPr lvl="1"/>
            <a:endParaRPr lang="en-US" sz="1600"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040996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i="1" dirty="0">
                <a:solidFill>
                  <a:schemeClr val="accent1"/>
                </a:solidFill>
                <a:effectLst>
                  <a:outerShdw blurRad="38100" dist="38100" dir="2700000" algn="tl">
                    <a:srgbClr val="000000">
                      <a:alpha val="43137"/>
                    </a:srgbClr>
                  </a:outerShdw>
                </a:effectLst>
              </a:rPr>
              <a:t>2025 General Obligation</a:t>
            </a:r>
            <a:br>
              <a:rPr lang="en-US" i="1" dirty="0">
                <a:solidFill>
                  <a:schemeClr val="accent1"/>
                </a:solidFill>
                <a:effectLst>
                  <a:outerShdw blurRad="38100" dist="38100" dir="2700000" algn="tl">
                    <a:srgbClr val="000000">
                      <a:alpha val="43137"/>
                    </a:srgbClr>
                  </a:outerShdw>
                </a:effectLst>
              </a:rPr>
            </a:br>
            <a:r>
              <a:rPr lang="en-US" i="1" dirty="0">
                <a:solidFill>
                  <a:schemeClr val="accent1"/>
                </a:solidFill>
                <a:effectLst>
                  <a:outerShdw blurRad="38100" dist="38100" dir="2700000" algn="tl">
                    <a:srgbClr val="000000">
                      <a:alpha val="43137"/>
                    </a:srgbClr>
                  </a:outerShdw>
                </a:effectLst>
              </a:rPr>
              <a:t>Project Request</a:t>
            </a:r>
            <a:endParaRPr lang="en-US" sz="2800" i="1" dirty="0">
              <a:solidFill>
                <a:schemeClr val="accent1"/>
              </a:solidFill>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680321" y="2291152"/>
            <a:ext cx="9613861" cy="4109647"/>
          </a:xfrm>
        </p:spPr>
        <p:txBody>
          <a:bodyPr>
            <a:normAutofit/>
          </a:bodyPr>
          <a:lstStyle/>
          <a:p>
            <a:pPr marL="0" indent="0">
              <a:buNone/>
            </a:pPr>
            <a:r>
              <a:rPr lang="en-US" i="1" dirty="0">
                <a:effectLst>
                  <a:outerShdw blurRad="38100" dist="38100" dir="2700000" algn="tl">
                    <a:srgbClr val="000000">
                      <a:alpha val="43137"/>
                    </a:srgbClr>
                  </a:outerShdw>
                </a:effectLst>
              </a:rPr>
              <a:t>Facility Condition Assessment Section</a:t>
            </a:r>
            <a:endParaRPr lang="en-US" sz="2800" i="1" dirty="0">
              <a:effectLst>
                <a:outerShdw blurRad="38100" dist="38100" dir="2700000" algn="tl">
                  <a:srgbClr val="000000">
                    <a:alpha val="43137"/>
                  </a:srgbClr>
                </a:outerShdw>
              </a:effectLst>
            </a:endParaRPr>
          </a:p>
          <a:p>
            <a:r>
              <a:rPr lang="en-US" sz="2000" i="1" dirty="0">
                <a:effectLst>
                  <a:outerShdw blurRad="38100" dist="38100" dir="2700000" algn="tl">
                    <a:srgbClr val="000000">
                      <a:alpha val="43137"/>
                    </a:srgbClr>
                  </a:outerShdw>
                </a:effectLst>
              </a:rPr>
              <a:t>Only around 10% of facilities currently have an unexpired FCA</a:t>
            </a:r>
          </a:p>
          <a:p>
            <a:r>
              <a:rPr lang="en-US" sz="2000" i="1" dirty="0">
                <a:effectLst>
                  <a:outerShdw blurRad="38100" dist="38100" dir="2700000" algn="tl">
                    <a:srgbClr val="000000">
                      <a:alpha val="43137"/>
                    </a:srgbClr>
                  </a:outerShdw>
                </a:effectLst>
              </a:rPr>
              <a:t>Other independent condition assessments are acceptable</a:t>
            </a:r>
          </a:p>
          <a:p>
            <a:r>
              <a:rPr lang="en-US" sz="2000" i="1" dirty="0">
                <a:effectLst>
                  <a:outerShdw blurRad="38100" dist="38100" dir="2700000" algn="tl">
                    <a:srgbClr val="000000">
                      <a:alpha val="43137"/>
                    </a:srgbClr>
                  </a:outerShdw>
                </a:effectLst>
              </a:rPr>
              <a:t>Asset management is part of FCA</a:t>
            </a:r>
          </a:p>
          <a:p>
            <a:r>
              <a:rPr lang="en-US" sz="2000" i="1" dirty="0">
                <a:effectLst>
                  <a:outerShdw blurRad="38100" dist="38100" dir="2700000" algn="tl">
                    <a:srgbClr val="000000">
                      <a:alpha val="43137"/>
                    </a:srgbClr>
                  </a:outerShdw>
                </a:effectLst>
              </a:rPr>
              <a:t>Facility Condition Assessment Rating – Red/Yellow/Green</a:t>
            </a:r>
          </a:p>
          <a:p>
            <a:r>
              <a:rPr lang="en-US" sz="2000" i="1" dirty="0">
                <a:effectLst>
                  <a:outerShdw blurRad="38100" dist="38100" dir="2700000" algn="tl">
                    <a:srgbClr val="000000">
                      <a:alpha val="43137"/>
                    </a:srgbClr>
                  </a:outerShdw>
                </a:effectLst>
              </a:rPr>
              <a:t>Estimated Cost of Deferred Maintenance – this is part of the FCA, but can also enter if no FCA</a:t>
            </a:r>
          </a:p>
          <a:p>
            <a:r>
              <a:rPr lang="en-US" sz="2000" i="1" dirty="0">
                <a:effectLst>
                  <a:outerShdw blurRad="38100" dist="38100" dir="2700000" algn="tl">
                    <a:srgbClr val="000000">
                      <a:alpha val="43137"/>
                    </a:srgbClr>
                  </a:outerShdw>
                </a:effectLst>
              </a:rPr>
              <a:t>Energy Performance Assessment Rating – Red/Yellow/Green</a:t>
            </a:r>
          </a:p>
          <a:p>
            <a:r>
              <a:rPr lang="en-US" sz="2000" i="1" dirty="0">
                <a:effectLst>
                  <a:outerShdw blurRad="38100" dist="38100" dir="2700000" algn="tl">
                    <a:srgbClr val="000000">
                      <a:alpha val="43137"/>
                    </a:srgbClr>
                  </a:outerShdw>
                </a:effectLst>
              </a:rPr>
              <a:t>Estimated Potential Energy Savings – Obtain from GSD Energy &amp; Sustainability</a:t>
            </a:r>
          </a:p>
          <a:p>
            <a:pPr lvl="1"/>
            <a:r>
              <a:rPr lang="en-US" sz="1600" i="1" dirty="0">
                <a:effectLst>
                  <a:outerShdw blurRad="38100" dist="38100" dir="2700000" algn="tl">
                    <a:srgbClr val="000000">
                      <a:alpha val="43137"/>
                    </a:srgbClr>
                  </a:outerShdw>
                </a:effectLst>
              </a:rPr>
              <a:t>Also useful for O&amp;M</a:t>
            </a:r>
          </a:p>
        </p:txBody>
      </p:sp>
    </p:spTree>
    <p:extLst>
      <p:ext uri="{BB962C8B-B14F-4D97-AF65-F5344CB8AC3E}">
        <p14:creationId xmlns:p14="http://schemas.microsoft.com/office/powerpoint/2010/main" val="34959816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i="1" dirty="0">
                <a:solidFill>
                  <a:schemeClr val="accent1"/>
                </a:solidFill>
                <a:effectLst>
                  <a:outerShdw blurRad="38100" dist="38100" dir="2700000" algn="tl">
                    <a:srgbClr val="000000">
                      <a:alpha val="43137"/>
                    </a:srgbClr>
                  </a:outerShdw>
                </a:effectLst>
              </a:rPr>
              <a:t>2025 General Obligation</a:t>
            </a:r>
            <a:br>
              <a:rPr lang="en-US" i="1" dirty="0">
                <a:solidFill>
                  <a:schemeClr val="accent1"/>
                </a:solidFill>
                <a:effectLst>
                  <a:outerShdw blurRad="38100" dist="38100" dir="2700000" algn="tl">
                    <a:srgbClr val="000000">
                      <a:alpha val="43137"/>
                    </a:srgbClr>
                  </a:outerShdw>
                </a:effectLst>
              </a:rPr>
            </a:br>
            <a:r>
              <a:rPr lang="en-US" i="1" dirty="0">
                <a:solidFill>
                  <a:schemeClr val="accent1"/>
                </a:solidFill>
                <a:effectLst>
                  <a:outerShdw blurRad="38100" dist="38100" dir="2700000" algn="tl">
                    <a:srgbClr val="000000">
                      <a:alpha val="43137"/>
                    </a:srgbClr>
                  </a:outerShdw>
                </a:effectLst>
              </a:rPr>
              <a:t>PRF pt. 2</a:t>
            </a:r>
            <a:endParaRPr lang="en-US" sz="2800" i="1" dirty="0">
              <a:solidFill>
                <a:schemeClr val="accent1"/>
              </a:solidFill>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680321" y="2291152"/>
            <a:ext cx="9613861" cy="4274240"/>
          </a:xfrm>
        </p:spPr>
        <p:txBody>
          <a:bodyPr>
            <a:normAutofit fontScale="92500" lnSpcReduction="10000"/>
          </a:bodyPr>
          <a:lstStyle/>
          <a:p>
            <a:pPr marL="0" indent="0">
              <a:buNone/>
            </a:pPr>
            <a:r>
              <a:rPr lang="en-US" i="1" dirty="0">
                <a:effectLst>
                  <a:outerShdw blurRad="38100" dist="38100" dir="2700000" algn="tl">
                    <a:srgbClr val="000000">
                      <a:alpha val="43137"/>
                    </a:srgbClr>
                  </a:outerShdw>
                </a:effectLst>
              </a:rPr>
              <a:t>General Information Section</a:t>
            </a:r>
          </a:p>
          <a:p>
            <a:r>
              <a:rPr lang="en-US" sz="2000" i="1" dirty="0">
                <a:effectLst>
                  <a:outerShdw blurRad="38100" dist="38100" dir="2700000" algn="tl">
                    <a:srgbClr val="000000">
                      <a:alpha val="43137"/>
                    </a:srgbClr>
                  </a:outerShdw>
                </a:effectLst>
              </a:rPr>
              <a:t>Subject – make sure it mirrors the Subject from the first correspondence</a:t>
            </a:r>
          </a:p>
          <a:p>
            <a:r>
              <a:rPr lang="en-US" sz="2000" i="1" dirty="0">
                <a:effectLst>
                  <a:outerShdw blurRad="38100" dist="38100" dir="2700000" algn="tl">
                    <a:srgbClr val="000000">
                      <a:alpha val="43137"/>
                    </a:srgbClr>
                  </a:outerShdw>
                </a:effectLst>
              </a:rPr>
              <a:t>Due Date – Project Completion Date</a:t>
            </a:r>
          </a:p>
          <a:p>
            <a:r>
              <a:rPr lang="en-US" sz="2000" i="1" dirty="0">
                <a:effectLst>
                  <a:outerShdw blurRad="38100" dist="38100" dir="2700000" algn="tl">
                    <a:srgbClr val="000000">
                      <a:alpha val="43137"/>
                    </a:srgbClr>
                  </a:outerShdw>
                </a:effectLst>
              </a:rPr>
              <a:t>Attachments – feel free, but not required</a:t>
            </a:r>
          </a:p>
          <a:p>
            <a:r>
              <a:rPr lang="en-US" sz="2000" i="1" dirty="0">
                <a:effectLst>
                  <a:outerShdw blurRad="38100" dist="38100" dir="2700000" algn="tl">
                    <a:srgbClr val="000000">
                      <a:alpha val="43137"/>
                    </a:srgbClr>
                  </a:outerShdw>
                </a:effectLst>
              </a:rPr>
              <a:t>Scope</a:t>
            </a:r>
          </a:p>
          <a:p>
            <a:pPr lvl="1"/>
            <a:r>
              <a:rPr lang="en-US" sz="1800" i="1" dirty="0">
                <a:effectLst>
                  <a:outerShdw blurRad="38100" dist="38100" dir="2700000" algn="tl">
                    <a:srgbClr val="000000">
                      <a:alpha val="43137"/>
                    </a:srgbClr>
                  </a:outerShdw>
                </a:effectLst>
              </a:rPr>
              <a:t>Design, acquire, plan, construct, etc.</a:t>
            </a:r>
          </a:p>
          <a:p>
            <a:pPr lvl="1"/>
            <a:r>
              <a:rPr lang="en-US" sz="1800" i="1" dirty="0">
                <a:effectLst>
                  <a:outerShdw blurRad="38100" dist="38100" dir="2700000" algn="tl">
                    <a:srgbClr val="000000">
                      <a:alpha val="43137"/>
                    </a:srgbClr>
                  </a:outerShdw>
                </a:effectLst>
              </a:rPr>
              <a:t>“or otherwise improve/provide for”</a:t>
            </a:r>
          </a:p>
          <a:p>
            <a:pPr lvl="1"/>
            <a:r>
              <a:rPr lang="en-US" sz="1800" i="1" dirty="0">
                <a:effectLst>
                  <a:outerShdw blurRad="38100" dist="38100" dir="2700000" algn="tl">
                    <a:srgbClr val="000000">
                      <a:alpha val="43137"/>
                    </a:srgbClr>
                  </a:outerShdw>
                </a:effectLst>
              </a:rPr>
              <a:t>Travel and Training may not be requested</a:t>
            </a:r>
          </a:p>
          <a:p>
            <a:pPr lvl="1"/>
            <a:r>
              <a:rPr lang="en-US" sz="1800" i="1" dirty="0">
                <a:effectLst>
                  <a:outerShdw blurRad="38100" dist="38100" dir="2700000" algn="tl">
                    <a:srgbClr val="000000">
                      <a:alpha val="43137"/>
                    </a:srgbClr>
                  </a:outerShdw>
                </a:effectLst>
              </a:rPr>
              <a:t>For legal definitions of Scope verbiage, see Page 47</a:t>
            </a:r>
          </a:p>
          <a:p>
            <a:r>
              <a:rPr lang="en-US" sz="2200" i="1" dirty="0">
                <a:effectLst>
                  <a:outerShdw blurRad="38100" dist="38100" dir="2700000" algn="tl">
                    <a:srgbClr val="000000">
                      <a:alpha val="43137"/>
                    </a:srgbClr>
                  </a:outerShdw>
                </a:effectLst>
              </a:rPr>
              <a:t>Current Project Status – A brief update on the status, such as 75% design for Phase 2 complete, Phase 1 under construction, est. completion 3/2025, awaiting funding for Phase 3</a:t>
            </a:r>
          </a:p>
          <a:p>
            <a:r>
              <a:rPr lang="en-US" sz="2200" i="1" dirty="0">
                <a:effectLst>
                  <a:outerShdw blurRad="38100" dist="38100" dir="2700000" algn="tl">
                    <a:srgbClr val="000000">
                      <a:alpha val="43137"/>
                    </a:srgbClr>
                  </a:outerShdw>
                </a:effectLst>
              </a:rPr>
              <a:t>ICIP # - Use list on Page 42</a:t>
            </a:r>
          </a:p>
        </p:txBody>
      </p:sp>
    </p:spTree>
    <p:extLst>
      <p:ext uri="{BB962C8B-B14F-4D97-AF65-F5344CB8AC3E}">
        <p14:creationId xmlns:p14="http://schemas.microsoft.com/office/powerpoint/2010/main" val="27351743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i="1" dirty="0">
                <a:solidFill>
                  <a:schemeClr val="accent1"/>
                </a:solidFill>
                <a:effectLst>
                  <a:outerShdw blurRad="38100" dist="38100" dir="2700000" algn="tl">
                    <a:srgbClr val="000000">
                      <a:alpha val="43137"/>
                    </a:srgbClr>
                  </a:outerShdw>
                </a:effectLst>
              </a:rPr>
              <a:t>2025 General Obligation</a:t>
            </a:r>
            <a:br>
              <a:rPr lang="en-US" i="1" dirty="0">
                <a:solidFill>
                  <a:schemeClr val="accent1"/>
                </a:solidFill>
                <a:effectLst>
                  <a:outerShdw blurRad="38100" dist="38100" dir="2700000" algn="tl">
                    <a:srgbClr val="000000">
                      <a:alpha val="43137"/>
                    </a:srgbClr>
                  </a:outerShdw>
                </a:effectLst>
              </a:rPr>
            </a:br>
            <a:r>
              <a:rPr lang="en-US" i="1" dirty="0">
                <a:solidFill>
                  <a:schemeClr val="accent1"/>
                </a:solidFill>
                <a:effectLst>
                  <a:outerShdw blurRad="38100" dist="38100" dir="2700000" algn="tl">
                    <a:srgbClr val="000000">
                      <a:alpha val="43137"/>
                    </a:srgbClr>
                  </a:outerShdw>
                </a:effectLst>
              </a:rPr>
              <a:t>PRF pt. 2</a:t>
            </a:r>
            <a:endParaRPr lang="en-US" sz="2800" i="1" dirty="0">
              <a:solidFill>
                <a:schemeClr val="accent1"/>
              </a:solidFill>
              <a:effectLst>
                <a:outerShdw blurRad="38100" dist="38100" dir="2700000" algn="tl">
                  <a:srgbClr val="000000">
                    <a:alpha val="43137"/>
                  </a:srgbClr>
                </a:outerShdw>
              </a:effectLst>
            </a:endParaRPr>
          </a:p>
        </p:txBody>
      </p:sp>
      <p:pic>
        <p:nvPicPr>
          <p:cNvPr id="4" name="Content Placeholder 3"/>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72660" y="2233920"/>
            <a:ext cx="5110464" cy="4148592"/>
          </a:xfrm>
        </p:spPr>
      </p:pic>
      <p:sp>
        <p:nvSpPr>
          <p:cNvPr id="11" name="Content Placeholder 10"/>
          <p:cNvSpPr>
            <a:spLocks noGrp="1"/>
          </p:cNvSpPr>
          <p:nvPr>
            <p:ph sz="half" idx="2"/>
          </p:nvPr>
        </p:nvSpPr>
        <p:spPr>
          <a:xfrm>
            <a:off x="5654493" y="2233920"/>
            <a:ext cx="5537248" cy="4022417"/>
          </a:xfrm>
        </p:spPr>
        <p:txBody>
          <a:bodyPr>
            <a:normAutofit/>
          </a:bodyPr>
          <a:lstStyle/>
          <a:p>
            <a:pPr marL="0" indent="0">
              <a:buNone/>
            </a:pPr>
            <a:r>
              <a:rPr lang="en-US" i="1" dirty="0">
                <a:effectLst>
                  <a:outerShdw blurRad="38100" dist="38100" dir="2700000" algn="tl">
                    <a:srgbClr val="000000">
                      <a:alpha val="43137"/>
                    </a:srgbClr>
                  </a:outerShdw>
                </a:effectLst>
              </a:rPr>
              <a:t>Criteria Section</a:t>
            </a:r>
          </a:p>
          <a:p>
            <a:r>
              <a:rPr lang="en-US" i="1" dirty="0">
                <a:effectLst>
                  <a:outerShdw blurRad="38100" dist="38100" dir="2700000" algn="tl">
                    <a:srgbClr val="000000">
                      <a:alpha val="43137"/>
                    </a:srgbClr>
                  </a:outerShdw>
                </a:effectLst>
              </a:rPr>
              <a:t>5-Year Goal &amp; Program/Priority Objective</a:t>
            </a:r>
          </a:p>
          <a:p>
            <a:pPr lvl="1"/>
            <a:r>
              <a:rPr lang="en-US" sz="1800" i="1" dirty="0">
                <a:effectLst>
                  <a:outerShdw blurRad="38100" dist="38100" dir="2700000" algn="tl">
                    <a:srgbClr val="000000">
                      <a:alpha val="43137"/>
                    </a:srgbClr>
                  </a:outerShdw>
                </a:effectLst>
              </a:rPr>
              <a:t>Write out fully</a:t>
            </a:r>
          </a:p>
          <a:p>
            <a:pPr marL="0" indent="0">
              <a:buNone/>
            </a:pPr>
            <a:endParaRPr lang="en-US" i="1" dirty="0">
              <a:solidFill>
                <a:schemeClr val="accent1"/>
              </a:solidFill>
              <a:effectLst>
                <a:outerShdw blurRad="38100" dist="38100" dir="2700000" algn="tl">
                  <a:srgbClr val="000000">
                    <a:alpha val="43137"/>
                  </a:srgbClr>
                </a:outerShdw>
              </a:effectLst>
            </a:endParaRPr>
          </a:p>
          <a:p>
            <a:r>
              <a:rPr lang="en-US" i="1" dirty="0">
                <a:effectLst>
                  <a:outerShdw blurRad="38100" dist="38100" dir="2700000" algn="tl">
                    <a:srgbClr val="000000">
                      <a:alpha val="43137"/>
                    </a:srgbClr>
                  </a:outerShdw>
                </a:effectLst>
              </a:rPr>
              <a:t>Justification/Alternatives</a:t>
            </a:r>
          </a:p>
          <a:p>
            <a:pPr lvl="1"/>
            <a:r>
              <a:rPr lang="en-US" sz="1800" i="1" dirty="0">
                <a:effectLst>
                  <a:outerShdw blurRad="38100" dist="38100" dir="2700000" algn="tl">
                    <a:srgbClr val="000000">
                      <a:alpha val="43137"/>
                    </a:srgbClr>
                  </a:outerShdw>
                </a:effectLst>
              </a:rPr>
              <a:t>Language should be derived from Criteria Resolution, 5-Year Goals, and Priority/Program Objective.</a:t>
            </a:r>
          </a:p>
          <a:p>
            <a:pPr lvl="1"/>
            <a:r>
              <a:rPr lang="en-US" sz="1800" i="1" dirty="0">
                <a:effectLst>
                  <a:outerShdw blurRad="38100" dist="38100" dir="2700000" algn="tl">
                    <a:srgbClr val="000000">
                      <a:alpha val="43137"/>
                    </a:srgbClr>
                  </a:outerShdw>
                </a:effectLst>
              </a:rPr>
              <a:t>Alternatives are required by CIP ordinance</a:t>
            </a:r>
          </a:p>
        </p:txBody>
      </p:sp>
    </p:spTree>
    <p:extLst>
      <p:ext uri="{BB962C8B-B14F-4D97-AF65-F5344CB8AC3E}">
        <p14:creationId xmlns:p14="http://schemas.microsoft.com/office/powerpoint/2010/main" val="13039283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i="1" dirty="0">
                <a:solidFill>
                  <a:schemeClr val="accent1"/>
                </a:solidFill>
                <a:effectLst>
                  <a:outerShdw blurRad="38100" dist="38100" dir="2700000" algn="tl">
                    <a:srgbClr val="000000">
                      <a:alpha val="43137"/>
                    </a:srgbClr>
                  </a:outerShdw>
                </a:effectLst>
              </a:rPr>
              <a:t>2025 General Obligation</a:t>
            </a:r>
            <a:br>
              <a:rPr lang="en-US" i="1" dirty="0">
                <a:solidFill>
                  <a:schemeClr val="accent1"/>
                </a:solidFill>
                <a:effectLst>
                  <a:outerShdw blurRad="38100" dist="38100" dir="2700000" algn="tl">
                    <a:srgbClr val="000000">
                      <a:alpha val="43137"/>
                    </a:srgbClr>
                  </a:outerShdw>
                </a:effectLst>
              </a:rPr>
            </a:br>
            <a:r>
              <a:rPr lang="en-US" i="1" dirty="0">
                <a:solidFill>
                  <a:schemeClr val="accent1"/>
                </a:solidFill>
                <a:effectLst>
                  <a:outerShdw blurRad="38100" dist="38100" dir="2700000" algn="tl">
                    <a:srgbClr val="000000">
                      <a:alpha val="43137"/>
                    </a:srgbClr>
                  </a:outerShdw>
                </a:effectLst>
              </a:rPr>
              <a:t>PRF pt. 2</a:t>
            </a:r>
            <a:endParaRPr lang="en-US" sz="2800" i="1" dirty="0">
              <a:solidFill>
                <a:schemeClr val="accent1"/>
              </a:solidFill>
              <a:effectLst>
                <a:outerShdw blurRad="38100" dist="38100" dir="2700000" algn="tl">
                  <a:srgbClr val="000000">
                    <a:alpha val="43137"/>
                  </a:srgbClr>
                </a:outerShdw>
              </a:effectLst>
            </a:endParaRPr>
          </a:p>
        </p:txBody>
      </p:sp>
      <p:sp>
        <p:nvSpPr>
          <p:cNvPr id="5" name="Content Placeholder 4"/>
          <p:cNvSpPr>
            <a:spLocks noGrp="1"/>
          </p:cNvSpPr>
          <p:nvPr>
            <p:ph idx="1"/>
          </p:nvPr>
        </p:nvSpPr>
        <p:spPr/>
        <p:txBody>
          <a:bodyPr>
            <a:normAutofit/>
          </a:bodyPr>
          <a:lstStyle/>
          <a:p>
            <a:pPr marL="0" indent="0">
              <a:buNone/>
            </a:pPr>
            <a:r>
              <a:rPr lang="en-US" i="1" dirty="0">
                <a:effectLst>
                  <a:outerShdw blurRad="38100" dist="38100" dir="2700000" algn="tl">
                    <a:srgbClr val="000000">
                      <a:alpha val="43137"/>
                    </a:srgbClr>
                  </a:outerShdw>
                </a:effectLst>
              </a:rPr>
              <a:t>Project Data Section</a:t>
            </a:r>
          </a:p>
          <a:p>
            <a:r>
              <a:rPr lang="en-US" i="1" dirty="0">
                <a:effectLst>
                  <a:outerShdw blurRad="38100" dist="38100" dir="2700000" algn="tl">
                    <a:srgbClr val="000000">
                      <a:alpha val="43137"/>
                    </a:srgbClr>
                  </a:outerShdw>
                </a:effectLst>
              </a:rPr>
              <a:t>Project Start Date – If funded as requested (including future cycles), when will project begin</a:t>
            </a:r>
          </a:p>
          <a:p>
            <a:r>
              <a:rPr lang="en-US" i="1" dirty="0">
                <a:effectLst>
                  <a:outerShdw blurRad="38100" dist="38100" dir="2700000" algn="tl">
                    <a:srgbClr val="000000">
                      <a:alpha val="43137"/>
                    </a:srgbClr>
                  </a:outerShdw>
                </a:effectLst>
              </a:rPr>
              <a:t>See Section 6 of CR for definitions</a:t>
            </a:r>
          </a:p>
          <a:p>
            <a:r>
              <a:rPr lang="en-US" i="1" dirty="0">
                <a:effectLst>
                  <a:outerShdw blurRad="38100" dist="38100" dir="2700000" algn="tl">
                    <a:srgbClr val="000000">
                      <a:alpha val="43137"/>
                    </a:srgbClr>
                  </a:outerShdw>
                </a:effectLst>
              </a:rPr>
              <a:t>Projects may be more than one type</a:t>
            </a:r>
          </a:p>
          <a:p>
            <a:pPr lvl="1"/>
            <a:r>
              <a:rPr lang="en-US" i="1" dirty="0">
                <a:effectLst>
                  <a:outerShdw blurRad="38100" dist="38100" dir="2700000" algn="tl">
                    <a:srgbClr val="000000">
                      <a:alpha val="43137"/>
                    </a:srgbClr>
                  </a:outerShdw>
                </a:effectLst>
              </a:rPr>
              <a:t>If multiple types, list approx. % of each type</a:t>
            </a:r>
          </a:p>
          <a:p>
            <a:r>
              <a:rPr lang="en-US" i="1" dirty="0">
                <a:effectLst>
                  <a:outerShdw blurRad="38100" dist="38100" dir="2700000" algn="tl">
                    <a:srgbClr val="000000">
                      <a:alpha val="43137"/>
                    </a:srgbClr>
                  </a:outerShdw>
                </a:effectLst>
              </a:rPr>
              <a:t>Mandate Name and Information - very short</a:t>
            </a:r>
          </a:p>
        </p:txBody>
      </p:sp>
    </p:spTree>
    <p:extLst>
      <p:ext uri="{BB962C8B-B14F-4D97-AF65-F5344CB8AC3E}">
        <p14:creationId xmlns:p14="http://schemas.microsoft.com/office/powerpoint/2010/main" val="8880811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i="1" dirty="0">
                <a:solidFill>
                  <a:schemeClr val="accent1"/>
                </a:solidFill>
                <a:effectLst>
                  <a:outerShdw blurRad="38100" dist="38100" dir="2700000" algn="tl">
                    <a:srgbClr val="000000">
                      <a:alpha val="43137"/>
                    </a:srgbClr>
                  </a:outerShdw>
                </a:effectLst>
              </a:rPr>
              <a:t>2025 General Obligation</a:t>
            </a:r>
            <a:br>
              <a:rPr lang="en-US" i="1" dirty="0">
                <a:solidFill>
                  <a:schemeClr val="accent1"/>
                </a:solidFill>
                <a:effectLst>
                  <a:outerShdw blurRad="38100" dist="38100" dir="2700000" algn="tl">
                    <a:srgbClr val="000000">
                      <a:alpha val="43137"/>
                    </a:srgbClr>
                  </a:outerShdw>
                </a:effectLst>
              </a:rPr>
            </a:br>
            <a:r>
              <a:rPr lang="en-US" i="1" dirty="0">
                <a:solidFill>
                  <a:schemeClr val="accent1"/>
                </a:solidFill>
                <a:effectLst>
                  <a:outerShdw blurRad="38100" dist="38100" dir="2700000" algn="tl">
                    <a:srgbClr val="000000">
                      <a:alpha val="43137"/>
                    </a:srgbClr>
                  </a:outerShdw>
                </a:effectLst>
              </a:rPr>
              <a:t>PRF pt. 2</a:t>
            </a:r>
            <a:endParaRPr lang="en-US" sz="2800" i="1" dirty="0">
              <a:solidFill>
                <a:schemeClr val="accent1"/>
              </a:solidFill>
              <a:effectLst>
                <a:outerShdw blurRad="38100" dist="38100" dir="2700000" algn="tl">
                  <a:srgbClr val="000000">
                    <a:alpha val="43137"/>
                  </a:srgbClr>
                </a:outerShdw>
              </a:effectLst>
            </a:endParaRPr>
          </a:p>
        </p:txBody>
      </p:sp>
      <p:sp>
        <p:nvSpPr>
          <p:cNvPr id="5" name="Content Placeholder 4"/>
          <p:cNvSpPr>
            <a:spLocks noGrp="1"/>
          </p:cNvSpPr>
          <p:nvPr>
            <p:ph idx="1"/>
          </p:nvPr>
        </p:nvSpPr>
        <p:spPr/>
        <p:txBody>
          <a:bodyPr>
            <a:normAutofit fontScale="92500" lnSpcReduction="20000"/>
          </a:bodyPr>
          <a:lstStyle/>
          <a:p>
            <a:pPr marL="0" indent="0">
              <a:buNone/>
            </a:pPr>
            <a:r>
              <a:rPr lang="en-US" sz="2600" i="1" dirty="0">
                <a:effectLst>
                  <a:outerShdw blurRad="38100" dist="38100" dir="2700000" algn="tl">
                    <a:srgbClr val="000000">
                      <a:alpha val="43137"/>
                    </a:srgbClr>
                  </a:outerShdw>
                </a:effectLst>
              </a:rPr>
              <a:t>Map/Location Data</a:t>
            </a:r>
          </a:p>
          <a:p>
            <a:r>
              <a:rPr lang="en-US" i="1" dirty="0">
                <a:effectLst>
                  <a:outerShdw blurRad="38100" dist="38100" dir="2700000" algn="tl">
                    <a:srgbClr val="000000">
                      <a:alpha val="43137"/>
                    </a:srgbClr>
                  </a:outerShdw>
                </a:effectLst>
              </a:rPr>
              <a:t>Specific address, street range, or intersection</a:t>
            </a:r>
          </a:p>
          <a:p>
            <a:pPr lvl="1"/>
            <a:r>
              <a:rPr lang="en-US" i="1" dirty="0" err="1">
                <a:effectLst>
                  <a:outerShdw blurRad="38100" dist="38100" dir="2700000" algn="tl">
                    <a:srgbClr val="000000">
                      <a:alpha val="43137"/>
                    </a:srgbClr>
                  </a:outerShdw>
                </a:effectLst>
              </a:rPr>
              <a:t>Candelaria</a:t>
            </a:r>
            <a:r>
              <a:rPr lang="en-US" i="1" dirty="0">
                <a:effectLst>
                  <a:outerShdw blurRad="38100" dist="38100" dir="2700000" algn="tl">
                    <a:srgbClr val="000000">
                      <a:alpha val="43137"/>
                    </a:srgbClr>
                  </a:outerShdw>
                </a:effectLst>
              </a:rPr>
              <a:t> between University and San Mateo</a:t>
            </a:r>
          </a:p>
          <a:p>
            <a:pPr lvl="1"/>
            <a:r>
              <a:rPr lang="en-US" i="1" dirty="0">
                <a:effectLst>
                  <a:outerShdw blurRad="38100" dist="38100" dir="2700000" algn="tl">
                    <a:srgbClr val="000000">
                      <a:alpha val="43137"/>
                    </a:srgbClr>
                  </a:outerShdw>
                </a:effectLst>
              </a:rPr>
              <a:t>NW Corner of Montgomery and Wyoming</a:t>
            </a:r>
          </a:p>
          <a:p>
            <a:pPr lvl="1"/>
            <a:r>
              <a:rPr lang="en-US" i="1" dirty="0">
                <a:effectLst>
                  <a:outerShdw blurRad="38100" dist="38100" dir="2700000" algn="tl">
                    <a:srgbClr val="000000">
                      <a:alpha val="43137"/>
                    </a:srgbClr>
                  </a:outerShdw>
                </a:effectLst>
              </a:rPr>
              <a:t>Central and Zuni Intersection</a:t>
            </a:r>
          </a:p>
          <a:p>
            <a:r>
              <a:rPr lang="en-US" i="1" dirty="0">
                <a:effectLst>
                  <a:outerShdw blurRad="38100" dist="38100" dir="2700000" algn="tl">
                    <a:srgbClr val="000000">
                      <a:alpha val="43137"/>
                    </a:srgbClr>
                  </a:outerShdw>
                </a:effectLst>
              </a:rPr>
              <a:t>Generic projects, or those with no specific location are Citywide – please use Sub-Form!</a:t>
            </a:r>
          </a:p>
          <a:p>
            <a:r>
              <a:rPr lang="en-US" i="1" dirty="0">
                <a:effectLst>
                  <a:outerShdw blurRad="38100" dist="38100" dir="2700000" algn="tl">
                    <a:srgbClr val="000000">
                      <a:alpha val="43137"/>
                    </a:srgbClr>
                  </a:outerShdw>
                </a:effectLst>
              </a:rPr>
              <a:t>Activity Centers and Corridors are located throughout the City</a:t>
            </a:r>
          </a:p>
          <a:p>
            <a:r>
              <a:rPr lang="en-US" i="1" dirty="0">
                <a:effectLst>
                  <a:outerShdw blurRad="38100" dist="38100" dir="2700000" algn="tl">
                    <a:srgbClr val="000000">
                      <a:alpha val="43137"/>
                    </a:srgbClr>
                  </a:outerShdw>
                </a:effectLst>
              </a:rPr>
              <a:t>Social Vulnerability Index and Census Tract</a:t>
            </a:r>
          </a:p>
          <a:p>
            <a:pPr lvl="1"/>
            <a:r>
              <a:rPr lang="en-US" i="1" dirty="0">
                <a:effectLst>
                  <a:outerShdw blurRad="38100" dist="38100" dir="2700000" algn="tl">
                    <a:srgbClr val="000000">
                      <a:alpha val="43137"/>
                    </a:srgbClr>
                  </a:outerShdw>
                </a:effectLst>
              </a:rPr>
              <a:t>Multiple Census Tracts – pick highest SVI, or M for &gt;2</a:t>
            </a:r>
          </a:p>
          <a:p>
            <a:r>
              <a:rPr lang="en-US" i="1" dirty="0">
                <a:effectLst>
                  <a:outerShdw blurRad="38100" dist="38100" dir="2700000" algn="tl">
                    <a:srgbClr val="000000">
                      <a:alpha val="43137"/>
                    </a:srgbClr>
                  </a:outerShdw>
                </a:effectLst>
              </a:rPr>
              <a:t>Council, NM House, and NM Senate Districts</a:t>
            </a:r>
            <a:endParaRPr lang="en-US" i="1" dirty="0"/>
          </a:p>
        </p:txBody>
      </p:sp>
    </p:spTree>
    <p:extLst>
      <p:ext uri="{BB962C8B-B14F-4D97-AF65-F5344CB8AC3E}">
        <p14:creationId xmlns:p14="http://schemas.microsoft.com/office/powerpoint/2010/main" val="2888582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i="1">
                <a:solidFill>
                  <a:schemeClr val="accent1"/>
                </a:solidFill>
                <a:effectLst>
                  <a:outerShdw blurRad="38100" dist="38100" dir="2700000" algn="tl">
                    <a:srgbClr val="000000">
                      <a:alpha val="43137"/>
                    </a:srgbClr>
                  </a:outerShdw>
                </a:effectLst>
              </a:rPr>
              <a:t>GO Resources</a:t>
            </a:r>
            <a:br>
              <a:rPr lang="en-US" i="1">
                <a:solidFill>
                  <a:schemeClr val="accent1"/>
                </a:solidFill>
                <a:effectLst>
                  <a:outerShdw blurRad="38100" dist="38100" dir="2700000" algn="tl">
                    <a:srgbClr val="000000">
                      <a:alpha val="43137"/>
                    </a:srgbClr>
                  </a:outerShdw>
                </a:effectLst>
              </a:rPr>
            </a:br>
            <a:r>
              <a:rPr lang="en-US" i="1">
                <a:solidFill>
                  <a:schemeClr val="accent1"/>
                </a:solidFill>
                <a:effectLst>
                  <a:outerShdw blurRad="38100" dist="38100" dir="2700000" algn="tl">
                    <a:srgbClr val="000000">
                      <a:alpha val="43137"/>
                    </a:srgbClr>
                  </a:outerShdw>
                </a:effectLst>
              </a:rPr>
              <a:t>Page</a:t>
            </a:r>
            <a:endParaRPr lang="en-US" i="1" dirty="0">
              <a:solidFill>
                <a:schemeClr val="accent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pPr marL="0" indent="0">
              <a:buNone/>
            </a:pPr>
            <a:endParaRPr lang="en-US" sz="1900" dirty="0">
              <a:effectLst>
                <a:outerShdw blurRad="38100" dist="38100" dir="2700000" algn="tl">
                  <a:srgbClr val="000000">
                    <a:alpha val="43137"/>
                  </a:srgbClr>
                </a:outerShdw>
              </a:effectLst>
            </a:endParaRPr>
          </a:p>
          <a:p>
            <a:endParaRPr lang="en-US" dirty="0"/>
          </a:p>
        </p:txBody>
      </p:sp>
      <p:sp>
        <p:nvSpPr>
          <p:cNvPr id="6" name="TextBox 5">
            <a:extLst>
              <a:ext uri="{FF2B5EF4-FFF2-40B4-BE49-F238E27FC236}">
                <a16:creationId xmlns:a16="http://schemas.microsoft.com/office/drawing/2014/main" id="{2862C438-3357-44C2-9D20-C17093CCAF68}"/>
              </a:ext>
            </a:extLst>
          </p:cNvPr>
          <p:cNvSpPr txBox="1"/>
          <p:nvPr/>
        </p:nvSpPr>
        <p:spPr>
          <a:xfrm>
            <a:off x="0" y="3018408"/>
            <a:ext cx="12192000" cy="1569660"/>
          </a:xfrm>
          <a:prstGeom prst="rect">
            <a:avLst/>
          </a:prstGeom>
          <a:noFill/>
        </p:spPr>
        <p:txBody>
          <a:bodyPr wrap="square" rtlCol="0">
            <a:spAutoFit/>
          </a:bodyPr>
          <a:lstStyle/>
          <a:p>
            <a:pPr algn="ctr"/>
            <a:r>
              <a:rPr lang="en-US" sz="4800" u="sng" dirty="0">
                <a:solidFill>
                  <a:srgbClr val="0563C1"/>
                </a:solidFill>
                <a:effectLst/>
                <a:latin typeface="Calibri" panose="020F0502020204030204" pitchFamily="34" charset="0"/>
                <a:ea typeface="Calibri" panose="020F0502020204030204" pitchFamily="34" charset="0"/>
                <a:hlinkClick r:id="rId3"/>
              </a:rPr>
              <a:t>https://www.cabq.gov/municipaldevelopment/programs/2025-g-o-bond-information</a:t>
            </a:r>
            <a:endParaRPr lang="en-US" sz="4800" dirty="0"/>
          </a:p>
        </p:txBody>
      </p:sp>
    </p:spTree>
    <p:extLst>
      <p:ext uri="{BB962C8B-B14F-4D97-AF65-F5344CB8AC3E}">
        <p14:creationId xmlns:p14="http://schemas.microsoft.com/office/powerpoint/2010/main" val="20532650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i="1">
                <a:solidFill>
                  <a:schemeClr val="accent1"/>
                </a:solidFill>
                <a:effectLst>
                  <a:outerShdw blurRad="38100" dist="38100" dir="2700000" algn="tl">
                    <a:srgbClr val="000000">
                      <a:alpha val="43137"/>
                    </a:srgbClr>
                  </a:outerShdw>
                </a:effectLst>
              </a:rPr>
              <a:t>GO Resources</a:t>
            </a:r>
            <a:br>
              <a:rPr lang="en-US" i="1">
                <a:solidFill>
                  <a:schemeClr val="accent1"/>
                </a:solidFill>
                <a:effectLst>
                  <a:outerShdw blurRad="38100" dist="38100" dir="2700000" algn="tl">
                    <a:srgbClr val="000000">
                      <a:alpha val="43137"/>
                    </a:srgbClr>
                  </a:outerShdw>
                </a:effectLst>
              </a:rPr>
            </a:br>
            <a:r>
              <a:rPr lang="en-US" i="1">
                <a:solidFill>
                  <a:schemeClr val="accent1"/>
                </a:solidFill>
                <a:effectLst>
                  <a:outerShdw blurRad="38100" dist="38100" dir="2700000" algn="tl">
                    <a:srgbClr val="000000">
                      <a:alpha val="43137"/>
                    </a:srgbClr>
                  </a:outerShdw>
                </a:effectLst>
              </a:rPr>
              <a:t>Page</a:t>
            </a:r>
            <a:endParaRPr lang="en-US" i="1" dirty="0">
              <a:solidFill>
                <a:schemeClr val="accent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pPr marL="0" indent="0">
              <a:buNone/>
            </a:pPr>
            <a:endParaRPr lang="en-US" sz="1900" dirty="0">
              <a:effectLst>
                <a:outerShdw blurRad="38100" dist="38100" dir="2700000" algn="tl">
                  <a:srgbClr val="000000">
                    <a:alpha val="43137"/>
                  </a:srgbClr>
                </a:outerShdw>
              </a:effectLst>
            </a:endParaRPr>
          </a:p>
          <a:p>
            <a:endParaRPr lang="en-US" dirty="0"/>
          </a:p>
        </p:txBody>
      </p:sp>
      <p:sp>
        <p:nvSpPr>
          <p:cNvPr id="6" name="TextBox 5">
            <a:extLst>
              <a:ext uri="{FF2B5EF4-FFF2-40B4-BE49-F238E27FC236}">
                <a16:creationId xmlns:a16="http://schemas.microsoft.com/office/drawing/2014/main" id="{2862C438-3357-44C2-9D20-C17093CCAF68}"/>
              </a:ext>
            </a:extLst>
          </p:cNvPr>
          <p:cNvSpPr txBox="1"/>
          <p:nvPr/>
        </p:nvSpPr>
        <p:spPr>
          <a:xfrm>
            <a:off x="0" y="3018408"/>
            <a:ext cx="12192000" cy="1569660"/>
          </a:xfrm>
          <a:prstGeom prst="rect">
            <a:avLst/>
          </a:prstGeom>
          <a:noFill/>
        </p:spPr>
        <p:txBody>
          <a:bodyPr wrap="square" rtlCol="0">
            <a:spAutoFit/>
          </a:bodyPr>
          <a:lstStyle/>
          <a:p>
            <a:pPr algn="ctr"/>
            <a:r>
              <a:rPr lang="en-US" sz="4800" u="sng" dirty="0">
                <a:solidFill>
                  <a:srgbClr val="0563C1"/>
                </a:solidFill>
                <a:effectLst/>
                <a:latin typeface="Calibri" panose="020F0502020204030204" pitchFamily="34" charset="0"/>
                <a:ea typeface="Calibri" panose="020F0502020204030204" pitchFamily="34" charset="0"/>
                <a:hlinkClick r:id="rId3"/>
              </a:rPr>
              <a:t>https://www.cabq.gov/municipaldevelopment/programs/2025-g-o-bond-information</a:t>
            </a:r>
            <a:endParaRPr lang="en-US" sz="4800" dirty="0"/>
          </a:p>
        </p:txBody>
      </p:sp>
    </p:spTree>
    <p:extLst>
      <p:ext uri="{BB962C8B-B14F-4D97-AF65-F5344CB8AC3E}">
        <p14:creationId xmlns:p14="http://schemas.microsoft.com/office/powerpoint/2010/main" val="22171035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i="1" dirty="0">
                <a:solidFill>
                  <a:schemeClr val="accent1"/>
                </a:solidFill>
                <a:effectLst>
                  <a:outerShdw blurRad="38100" dist="38100" dir="2700000" algn="tl">
                    <a:srgbClr val="000000">
                      <a:alpha val="43137"/>
                    </a:srgbClr>
                  </a:outerShdw>
                </a:effectLst>
              </a:rPr>
              <a:t>Vehicle</a:t>
            </a:r>
            <a:br>
              <a:rPr lang="en-US" i="1" dirty="0">
                <a:solidFill>
                  <a:schemeClr val="accent1"/>
                </a:solidFill>
                <a:effectLst>
                  <a:outerShdw blurRad="38100" dist="38100" dir="2700000" algn="tl">
                    <a:srgbClr val="000000">
                      <a:alpha val="43137"/>
                    </a:srgbClr>
                  </a:outerShdw>
                </a:effectLst>
              </a:rPr>
            </a:br>
            <a:r>
              <a:rPr lang="en-US" i="1" dirty="0">
                <a:solidFill>
                  <a:schemeClr val="accent1"/>
                </a:solidFill>
                <a:effectLst>
                  <a:outerShdw blurRad="38100" dist="38100" dir="2700000" algn="tl">
                    <a:srgbClr val="000000">
                      <a:alpha val="43137"/>
                    </a:srgbClr>
                  </a:outerShdw>
                </a:effectLst>
              </a:rPr>
              <a:t>Requests</a:t>
            </a:r>
            <a:endParaRPr lang="en-US" sz="2800" i="1" dirty="0">
              <a:solidFill>
                <a:schemeClr val="accent1"/>
              </a:solidFill>
              <a:effectLst>
                <a:outerShdw blurRad="38100" dist="38100" dir="2700000" algn="tl">
                  <a:srgbClr val="000000">
                    <a:alpha val="43137"/>
                  </a:srgbClr>
                </a:outerShdw>
              </a:effectLst>
            </a:endParaRPr>
          </a:p>
        </p:txBody>
      </p:sp>
      <p:sp>
        <p:nvSpPr>
          <p:cNvPr id="7" name="Content Placeholder 6"/>
          <p:cNvSpPr>
            <a:spLocks noGrp="1"/>
          </p:cNvSpPr>
          <p:nvPr>
            <p:ph idx="1"/>
          </p:nvPr>
        </p:nvSpPr>
        <p:spPr>
          <a:xfrm>
            <a:off x="1103312" y="2286000"/>
            <a:ext cx="8946541" cy="4064000"/>
          </a:xfrm>
        </p:spPr>
        <p:txBody>
          <a:bodyPr>
            <a:normAutofit/>
          </a:bodyPr>
          <a:lstStyle/>
          <a:p>
            <a:r>
              <a:rPr lang="en-US" sz="2600" i="1" dirty="0">
                <a:effectLst>
                  <a:outerShdw blurRad="38100" dist="38100" dir="2700000" algn="tl">
                    <a:srgbClr val="000000">
                      <a:alpha val="43137"/>
                    </a:srgbClr>
                  </a:outerShdw>
                </a:effectLst>
              </a:rPr>
              <a:t>Request vehicles &amp; associated equipment separately, but expect to not see them in your list</a:t>
            </a:r>
          </a:p>
          <a:p>
            <a:endParaRPr lang="en-US" sz="2600" i="1" dirty="0">
              <a:effectLst>
                <a:outerShdw blurRad="38100" dist="38100" dir="2700000" algn="tl">
                  <a:srgbClr val="000000">
                    <a:alpha val="43137"/>
                  </a:srgbClr>
                </a:outerShdw>
              </a:effectLst>
            </a:endParaRPr>
          </a:p>
          <a:p>
            <a:r>
              <a:rPr lang="en-US" sz="2600" i="1" dirty="0">
                <a:effectLst>
                  <a:outerShdw blurRad="38100" dist="38100" dir="2700000" algn="tl">
                    <a:srgbClr val="000000">
                      <a:alpha val="43137"/>
                    </a:srgbClr>
                  </a:outerShdw>
                </a:effectLst>
              </a:rPr>
              <a:t>This applies only to “light-duty” fleet, so 1 ton or less capacity</a:t>
            </a:r>
          </a:p>
          <a:p>
            <a:endParaRPr lang="en-US" sz="2600" i="1" dirty="0">
              <a:effectLst>
                <a:outerShdw blurRad="38100" dist="38100" dir="2700000" algn="tl">
                  <a:srgbClr val="000000">
                    <a:alpha val="43137"/>
                  </a:srgbClr>
                </a:outerShdw>
              </a:effectLst>
            </a:endParaRPr>
          </a:p>
          <a:p>
            <a:r>
              <a:rPr lang="en-US" sz="2600" i="1" dirty="0">
                <a:effectLst>
                  <a:outerShdw blurRad="38100" dist="38100" dir="2700000" algn="tl">
                    <a:srgbClr val="000000">
                      <a:alpha val="43137"/>
                    </a:srgbClr>
                  </a:outerShdw>
                </a:effectLst>
              </a:rPr>
              <a:t>This does not apply to APD or AFR</a:t>
            </a:r>
          </a:p>
          <a:p>
            <a:endParaRPr lang="en-US" sz="2600" i="1" dirty="0">
              <a:effectLst>
                <a:outerShdw blurRad="38100" dist="38100" dir="2700000" algn="tl">
                  <a:srgbClr val="000000">
                    <a:alpha val="43137"/>
                  </a:srgbClr>
                </a:outerShdw>
              </a:effectLst>
            </a:endParaRPr>
          </a:p>
          <a:p>
            <a:r>
              <a:rPr lang="en-US" sz="2600" i="1" dirty="0">
                <a:effectLst>
                  <a:outerShdw blurRad="38100" dist="38100" dir="2700000" algn="tl">
                    <a:srgbClr val="000000">
                      <a:alpha val="43137"/>
                    </a:srgbClr>
                  </a:outerShdw>
                </a:effectLst>
              </a:rPr>
              <a:t>Heavy-duty vehicle requests are unchanged</a:t>
            </a:r>
          </a:p>
          <a:p>
            <a:pPr marL="0" indent="0">
              <a:buNone/>
            </a:pPr>
            <a:endParaRPr lang="en-US" dirty="0"/>
          </a:p>
        </p:txBody>
      </p:sp>
    </p:spTree>
    <p:extLst>
      <p:ext uri="{BB962C8B-B14F-4D97-AF65-F5344CB8AC3E}">
        <p14:creationId xmlns:p14="http://schemas.microsoft.com/office/powerpoint/2010/main" val="7294023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i="1" dirty="0">
                <a:solidFill>
                  <a:schemeClr val="accent1"/>
                </a:solidFill>
                <a:effectLst>
                  <a:outerShdw blurRad="38100" dist="38100" dir="2700000" algn="tl">
                    <a:srgbClr val="000000">
                      <a:alpha val="43137"/>
                    </a:srgbClr>
                  </a:outerShdw>
                </a:effectLst>
              </a:rPr>
              <a:t>Decade Plan</a:t>
            </a:r>
            <a:br>
              <a:rPr lang="en-US" i="1" dirty="0">
                <a:solidFill>
                  <a:schemeClr val="accent1"/>
                </a:solidFill>
                <a:effectLst>
                  <a:outerShdw blurRad="38100" dist="38100" dir="2700000" algn="tl">
                    <a:srgbClr val="000000">
                      <a:alpha val="43137"/>
                    </a:srgbClr>
                  </a:outerShdw>
                </a:effectLst>
              </a:rPr>
            </a:br>
            <a:r>
              <a:rPr lang="en-US" i="1" dirty="0">
                <a:solidFill>
                  <a:schemeClr val="accent1"/>
                </a:solidFill>
                <a:effectLst>
                  <a:outerShdw blurRad="38100" dist="38100" dir="2700000" algn="tl">
                    <a:srgbClr val="000000">
                      <a:alpha val="43137"/>
                    </a:srgbClr>
                  </a:outerShdw>
                </a:effectLst>
              </a:rPr>
              <a:t>Needs</a:t>
            </a:r>
            <a:endParaRPr lang="en-US" sz="2800" i="1" dirty="0">
              <a:solidFill>
                <a:schemeClr val="accent1"/>
              </a:solidFill>
              <a:effectLst>
                <a:outerShdw blurRad="38100" dist="38100" dir="2700000" algn="tl">
                  <a:srgbClr val="000000">
                    <a:alpha val="43137"/>
                  </a:srgbClr>
                </a:outerShdw>
              </a:effectLst>
            </a:endParaRPr>
          </a:p>
        </p:txBody>
      </p:sp>
      <p:sp>
        <p:nvSpPr>
          <p:cNvPr id="7" name="Content Placeholder 6">
            <a:extLst>
              <a:ext uri="{FF2B5EF4-FFF2-40B4-BE49-F238E27FC236}">
                <a16:creationId xmlns:a16="http://schemas.microsoft.com/office/drawing/2014/main" id="{31315D00-38A6-4498-BDF2-518EEA902273}"/>
              </a:ext>
            </a:extLst>
          </p:cNvPr>
          <p:cNvSpPr>
            <a:spLocks noGrp="1"/>
          </p:cNvSpPr>
          <p:nvPr>
            <p:ph idx="1"/>
          </p:nvPr>
        </p:nvSpPr>
        <p:spPr>
          <a:xfrm>
            <a:off x="680321" y="2336873"/>
            <a:ext cx="9613861" cy="4205970"/>
          </a:xfrm>
        </p:spPr>
        <p:txBody>
          <a:bodyPr>
            <a:normAutofit fontScale="92500" lnSpcReduction="20000"/>
          </a:bodyPr>
          <a:lstStyle/>
          <a:p>
            <a:r>
              <a:rPr lang="en-US" i="1" dirty="0">
                <a:effectLst>
                  <a:outerShdw blurRad="38100" dist="38100" dir="2700000" algn="tl">
                    <a:srgbClr val="000000">
                      <a:alpha val="43137"/>
                    </a:srgbClr>
                  </a:outerShdw>
                </a:effectLst>
              </a:rPr>
              <a:t>If submitting just for Decade Plan, only the basics are needed</a:t>
            </a:r>
          </a:p>
          <a:p>
            <a:pPr lvl="1"/>
            <a:endParaRPr lang="en-US" i="1" dirty="0">
              <a:effectLst>
                <a:outerShdw blurRad="38100" dist="38100" dir="2700000" algn="tl">
                  <a:srgbClr val="000000">
                    <a:alpha val="43137"/>
                  </a:srgbClr>
                </a:outerShdw>
              </a:effectLst>
            </a:endParaRPr>
          </a:p>
          <a:p>
            <a:pPr lvl="1"/>
            <a:r>
              <a:rPr lang="en-US" i="1" dirty="0">
                <a:effectLst>
                  <a:outerShdw blurRad="38100" dist="38100" dir="2700000" algn="tl">
                    <a:srgbClr val="000000">
                      <a:alpha val="43137"/>
                    </a:srgbClr>
                  </a:outerShdw>
                </a:effectLst>
              </a:rPr>
              <a:t>Department</a:t>
            </a:r>
          </a:p>
          <a:p>
            <a:pPr lvl="1"/>
            <a:r>
              <a:rPr lang="en-US" i="1" dirty="0">
                <a:effectLst>
                  <a:outerShdw blurRad="38100" dist="38100" dir="2700000" algn="tl">
                    <a:srgbClr val="000000">
                      <a:alpha val="43137"/>
                    </a:srgbClr>
                  </a:outerShdw>
                </a:effectLst>
              </a:rPr>
              <a:t>Subject</a:t>
            </a:r>
          </a:p>
          <a:p>
            <a:pPr lvl="1"/>
            <a:r>
              <a:rPr lang="en-US" i="1" dirty="0">
                <a:effectLst>
                  <a:outerShdw blurRad="38100" dist="38100" dir="2700000" algn="tl">
                    <a:srgbClr val="000000">
                      <a:alpha val="43137"/>
                    </a:srgbClr>
                  </a:outerShdw>
                </a:effectLst>
              </a:rPr>
              <a:t>Description</a:t>
            </a:r>
          </a:p>
          <a:p>
            <a:pPr lvl="1"/>
            <a:r>
              <a:rPr lang="en-US" i="1" dirty="0">
                <a:effectLst>
                  <a:outerShdw blurRad="38100" dist="38100" dir="2700000" algn="tl">
                    <a:srgbClr val="000000">
                      <a:alpha val="43137"/>
                    </a:srgbClr>
                  </a:outerShdw>
                </a:effectLst>
              </a:rPr>
              <a:t>Department Ranking </a:t>
            </a:r>
          </a:p>
          <a:p>
            <a:pPr lvl="1"/>
            <a:r>
              <a:rPr lang="en-US" i="1" dirty="0">
                <a:effectLst>
                  <a:outerShdw blurRad="38100" dist="38100" dir="2700000" algn="tl">
                    <a:srgbClr val="000000">
                      <a:alpha val="43137"/>
                    </a:srgbClr>
                  </a:outerShdw>
                </a:effectLst>
              </a:rPr>
              <a:t>Rehab %</a:t>
            </a:r>
          </a:p>
          <a:p>
            <a:pPr lvl="1"/>
            <a:r>
              <a:rPr lang="en-US" i="1" dirty="0">
                <a:effectLst>
                  <a:outerShdw blurRad="38100" dist="38100" dir="2700000" algn="tl">
                    <a:srgbClr val="000000">
                      <a:alpha val="43137"/>
                    </a:srgbClr>
                  </a:outerShdw>
                </a:effectLst>
              </a:rPr>
              <a:t>“Planned” requests for 2027 – 2033</a:t>
            </a:r>
          </a:p>
          <a:p>
            <a:pPr lvl="1"/>
            <a:r>
              <a:rPr lang="en-US" i="1" dirty="0">
                <a:effectLst>
                  <a:outerShdw blurRad="38100" dist="38100" dir="2700000" algn="tl">
                    <a:srgbClr val="000000">
                      <a:alpha val="43137"/>
                    </a:srgbClr>
                  </a:outerShdw>
                </a:effectLst>
              </a:rPr>
              <a:t>Total Project Cost</a:t>
            </a:r>
          </a:p>
          <a:p>
            <a:pPr lvl="1"/>
            <a:r>
              <a:rPr lang="en-US" i="1" dirty="0">
                <a:effectLst>
                  <a:outerShdw blurRad="38100" dist="38100" dir="2700000" algn="tl">
                    <a:srgbClr val="000000">
                      <a:alpha val="43137"/>
                    </a:srgbClr>
                  </a:outerShdw>
                </a:effectLst>
              </a:rPr>
              <a:t>Ideally when project would have begun (year)</a:t>
            </a:r>
          </a:p>
          <a:p>
            <a:pPr lvl="1"/>
            <a:r>
              <a:rPr lang="en-US" i="1" dirty="0">
                <a:effectLst>
                  <a:outerShdw blurRad="38100" dist="38100" dir="2700000" algn="tl">
                    <a:srgbClr val="000000">
                      <a:alpha val="43137"/>
                    </a:srgbClr>
                  </a:outerShdw>
                </a:effectLst>
              </a:rPr>
              <a:t>Ramifications for delaying implementation</a:t>
            </a:r>
          </a:p>
          <a:p>
            <a:pPr lvl="1"/>
            <a:r>
              <a:rPr lang="en-US" i="1" dirty="0">
                <a:effectLst>
                  <a:outerShdw blurRad="38100" dist="38100" dir="2700000" algn="tl">
                    <a:srgbClr val="000000">
                      <a:alpha val="43137"/>
                    </a:srgbClr>
                  </a:outerShdw>
                </a:effectLst>
              </a:rPr>
              <a:t>Checkboxes for (Pick 1)</a:t>
            </a:r>
          </a:p>
          <a:p>
            <a:pPr lvl="2"/>
            <a:r>
              <a:rPr lang="en-US" i="1" dirty="0">
                <a:effectLst>
                  <a:outerShdw blurRad="38100" dist="38100" dir="2700000" algn="tl">
                    <a:srgbClr val="000000">
                      <a:alpha val="43137"/>
                    </a:srgbClr>
                  </a:outerShdw>
                </a:effectLst>
              </a:rPr>
              <a:t>Deferred Maintenance - Current need but deferred due to lack of funds</a:t>
            </a:r>
          </a:p>
          <a:p>
            <a:pPr lvl="2"/>
            <a:r>
              <a:rPr lang="en-US" i="1" dirty="0">
                <a:effectLst>
                  <a:outerShdw blurRad="38100" dist="38100" dir="2700000" algn="tl">
                    <a:srgbClr val="000000">
                      <a:alpha val="43137"/>
                    </a:srgbClr>
                  </a:outerShdw>
                </a:effectLst>
              </a:rPr>
              <a:t>Planned Growth</a:t>
            </a:r>
          </a:p>
          <a:p>
            <a:pPr lvl="2"/>
            <a:r>
              <a:rPr lang="en-US" i="1" dirty="0">
                <a:effectLst>
                  <a:outerShdw blurRad="38100" dist="38100" dir="2700000" algn="tl">
                    <a:srgbClr val="000000">
                      <a:alpha val="43137"/>
                    </a:srgbClr>
                  </a:outerShdw>
                </a:effectLst>
              </a:rPr>
              <a:t>Service Deficiency Correction</a:t>
            </a:r>
          </a:p>
          <a:p>
            <a:pPr lvl="2"/>
            <a:endParaRPr lang="en-US"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152789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i="1" dirty="0">
                <a:solidFill>
                  <a:schemeClr val="accent1"/>
                </a:solidFill>
                <a:effectLst>
                  <a:outerShdw blurRad="38100" dist="38100" dir="2700000" algn="tl">
                    <a:srgbClr val="000000">
                      <a:alpha val="43137"/>
                    </a:srgbClr>
                  </a:outerShdw>
                </a:effectLst>
              </a:rPr>
              <a:t>Operations &amp; </a:t>
            </a:r>
            <a:br>
              <a:rPr lang="en-US" i="1" dirty="0">
                <a:solidFill>
                  <a:schemeClr val="accent1"/>
                </a:solidFill>
                <a:effectLst>
                  <a:outerShdw blurRad="38100" dist="38100" dir="2700000" algn="tl">
                    <a:srgbClr val="000000">
                      <a:alpha val="43137"/>
                    </a:srgbClr>
                  </a:outerShdw>
                </a:effectLst>
              </a:rPr>
            </a:br>
            <a:r>
              <a:rPr lang="en-US" i="1" dirty="0">
                <a:solidFill>
                  <a:schemeClr val="accent1"/>
                </a:solidFill>
                <a:effectLst>
                  <a:outerShdw blurRad="38100" dist="38100" dir="2700000" algn="tl">
                    <a:srgbClr val="000000">
                      <a:alpha val="43137"/>
                    </a:srgbClr>
                  </a:outerShdw>
                </a:effectLst>
              </a:rPr>
              <a:t>Maintenance</a:t>
            </a:r>
            <a:r>
              <a:rPr lang="en-US" sz="2400" i="1" dirty="0">
                <a:solidFill>
                  <a:schemeClr val="accent1"/>
                </a:solidFill>
                <a:effectLst>
                  <a:outerShdw blurRad="38100" dist="38100" dir="2700000" algn="tl">
                    <a:srgbClr val="000000">
                      <a:alpha val="43137"/>
                    </a:srgbClr>
                  </a:outerShdw>
                </a:effectLst>
              </a:rPr>
              <a:t> - 1</a:t>
            </a:r>
            <a:endParaRPr lang="en-US" sz="2800" i="1" dirty="0">
              <a:solidFill>
                <a:schemeClr val="accent1"/>
              </a:solidFill>
              <a:effectLst>
                <a:outerShdw blurRad="38100" dist="38100" dir="2700000" algn="tl">
                  <a:srgbClr val="000000">
                    <a:alpha val="43137"/>
                  </a:srgbClr>
                </a:outerShdw>
              </a:effectLst>
            </a:endParaRPr>
          </a:p>
        </p:txBody>
      </p:sp>
      <p:pic>
        <p:nvPicPr>
          <p:cNvPr id="4" name="Content Placeholder 3"/>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680321" y="2248108"/>
            <a:ext cx="7189877" cy="3512612"/>
          </a:xfrm>
        </p:spPr>
      </p:pic>
    </p:spTree>
    <p:extLst>
      <p:ext uri="{BB962C8B-B14F-4D97-AF65-F5344CB8AC3E}">
        <p14:creationId xmlns:p14="http://schemas.microsoft.com/office/powerpoint/2010/main" val="5582204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i="1" dirty="0">
                <a:solidFill>
                  <a:schemeClr val="accent1"/>
                </a:solidFill>
                <a:effectLst>
                  <a:outerShdw blurRad="38100" dist="38100" dir="2700000" algn="tl">
                    <a:srgbClr val="000000">
                      <a:alpha val="43137"/>
                    </a:srgbClr>
                  </a:outerShdw>
                </a:effectLst>
              </a:rPr>
              <a:t>O&amp;M</a:t>
            </a:r>
            <a:r>
              <a:rPr lang="en-US" sz="2400" i="1" dirty="0">
                <a:solidFill>
                  <a:schemeClr val="accent1"/>
                </a:solidFill>
                <a:effectLst>
                  <a:outerShdw blurRad="38100" dist="38100" dir="2700000" algn="tl">
                    <a:srgbClr val="000000">
                      <a:alpha val="43137"/>
                    </a:srgbClr>
                  </a:outerShdw>
                </a:effectLst>
              </a:rPr>
              <a:t> - 2</a:t>
            </a:r>
            <a:endParaRPr lang="en-US" i="1" dirty="0">
              <a:solidFill>
                <a:schemeClr val="accent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fontScale="92500" lnSpcReduction="20000"/>
          </a:bodyPr>
          <a:lstStyle/>
          <a:p>
            <a:pPr marL="0" indent="0">
              <a:buNone/>
            </a:pPr>
            <a:r>
              <a:rPr lang="en-US" i="1" dirty="0">
                <a:effectLst>
                  <a:outerShdw blurRad="38100" dist="38100" dir="2700000" algn="tl">
                    <a:srgbClr val="000000">
                      <a:alpha val="43137"/>
                    </a:srgbClr>
                  </a:outerShdw>
                </a:effectLst>
              </a:rPr>
              <a:t>Total Full Time equivalent Positions</a:t>
            </a:r>
          </a:p>
          <a:p>
            <a:r>
              <a:rPr lang="en-US" i="1" dirty="0">
                <a:effectLst>
                  <a:outerShdw blurRad="38100" dist="38100" dir="2700000" algn="tl">
                    <a:srgbClr val="000000">
                      <a:alpha val="43137"/>
                    </a:srgbClr>
                  </a:outerShdw>
                </a:effectLst>
              </a:rPr>
              <a:t>FTE – Full time positions or part time position converted to full time equivalent</a:t>
            </a:r>
          </a:p>
          <a:p>
            <a:r>
              <a:rPr lang="en-US" i="1" dirty="0">
                <a:effectLst>
                  <a:outerShdw blurRad="38100" dist="38100" dir="2700000" algn="tl">
                    <a:srgbClr val="000000">
                      <a:alpha val="43137"/>
                    </a:srgbClr>
                  </a:outerShdw>
                </a:effectLst>
              </a:rPr>
              <a:t>You can have part of a position, e.g. 0.25</a:t>
            </a:r>
          </a:p>
          <a:p>
            <a:endParaRPr lang="en-US" i="1" dirty="0">
              <a:effectLst>
                <a:outerShdw blurRad="38100" dist="38100" dir="2700000" algn="tl">
                  <a:srgbClr val="000000">
                    <a:alpha val="43137"/>
                  </a:srgbClr>
                </a:outerShdw>
              </a:effectLst>
            </a:endParaRPr>
          </a:p>
          <a:p>
            <a:pPr marL="0" indent="0">
              <a:buNone/>
            </a:pPr>
            <a:r>
              <a:rPr lang="en-US" i="1" dirty="0">
                <a:effectLst>
                  <a:outerShdw blurRad="38100" dist="38100" dir="2700000" algn="tl">
                    <a:srgbClr val="000000">
                      <a:alpha val="43137"/>
                    </a:srgbClr>
                  </a:outerShdw>
                </a:effectLst>
              </a:rPr>
              <a:t>Wages</a:t>
            </a:r>
          </a:p>
          <a:p>
            <a:r>
              <a:rPr lang="en-US" i="1" dirty="0">
                <a:effectLst>
                  <a:outerShdw blurRad="38100" dist="38100" dir="2700000" algn="tl">
                    <a:srgbClr val="000000">
                      <a:alpha val="43137"/>
                    </a:srgbClr>
                  </a:outerShdw>
                </a:effectLst>
              </a:rPr>
              <a:t>Budget positions at the first non-probationary step of the current pay scale</a:t>
            </a:r>
          </a:p>
          <a:p>
            <a:r>
              <a:rPr lang="en-US" i="1" dirty="0">
                <a:effectLst>
                  <a:outerShdw blurRad="38100" dist="38100" dir="2700000" algn="tl">
                    <a:srgbClr val="000000">
                      <a:alpha val="43137"/>
                    </a:srgbClr>
                  </a:outerShdw>
                </a:effectLst>
              </a:rPr>
              <a:t>Hold costs constant over time, the Budget office will make inflationary assumptions</a:t>
            </a:r>
          </a:p>
          <a:p>
            <a:r>
              <a:rPr lang="en-US" i="1" dirty="0">
                <a:effectLst>
                  <a:outerShdw blurRad="38100" dist="38100" dir="2700000" algn="tl">
                    <a:srgbClr val="000000">
                      <a:alpha val="43137"/>
                    </a:srgbClr>
                  </a:outerShdw>
                </a:effectLst>
              </a:rPr>
              <a:t>Fringe benefits will automatically calculate</a:t>
            </a:r>
          </a:p>
          <a:p>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299590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i="1" dirty="0">
                <a:solidFill>
                  <a:schemeClr val="accent1"/>
                </a:solidFill>
                <a:effectLst>
                  <a:outerShdw blurRad="38100" dist="38100" dir="2700000" algn="tl">
                    <a:srgbClr val="000000">
                      <a:alpha val="43137"/>
                    </a:srgbClr>
                  </a:outerShdw>
                </a:effectLst>
              </a:rPr>
              <a:t>O&amp;M</a:t>
            </a:r>
            <a:r>
              <a:rPr lang="en-US" sz="2400" i="1" dirty="0">
                <a:solidFill>
                  <a:schemeClr val="accent1"/>
                </a:solidFill>
                <a:effectLst>
                  <a:outerShdw blurRad="38100" dist="38100" dir="2700000" algn="tl">
                    <a:srgbClr val="000000">
                      <a:alpha val="43137"/>
                    </a:srgbClr>
                  </a:outerShdw>
                </a:effectLst>
              </a:rPr>
              <a:t> - 3</a:t>
            </a:r>
            <a:endParaRPr lang="en-US" i="1" dirty="0">
              <a:solidFill>
                <a:schemeClr val="accent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i="1" dirty="0">
                <a:effectLst>
                  <a:outerShdw blurRad="38100" dist="38100" dir="2700000" algn="tl">
                    <a:srgbClr val="000000">
                      <a:alpha val="43137"/>
                    </a:srgbClr>
                  </a:outerShdw>
                </a:effectLst>
              </a:rPr>
              <a:t>Recurring Expense Change</a:t>
            </a:r>
          </a:p>
          <a:p>
            <a:r>
              <a:rPr lang="en-US" i="1" dirty="0">
                <a:effectLst>
                  <a:outerShdw blurRad="38100" dist="38100" dir="2700000" algn="tl">
                    <a:srgbClr val="000000">
                      <a:alpha val="43137"/>
                    </a:srgbClr>
                  </a:outerShdw>
                </a:effectLst>
              </a:rPr>
              <a:t>Expected to occur year after year</a:t>
            </a:r>
          </a:p>
          <a:p>
            <a:r>
              <a:rPr lang="en-US" i="1" dirty="0">
                <a:effectLst>
                  <a:outerShdw blurRad="38100" dist="38100" dir="2700000" algn="tl">
                    <a:srgbClr val="000000">
                      <a:alpha val="43137"/>
                    </a:srgbClr>
                  </a:outerShdw>
                </a:effectLst>
              </a:rPr>
              <a:t>May rise or decrease</a:t>
            </a:r>
          </a:p>
          <a:p>
            <a:r>
              <a:rPr lang="en-US" i="1" dirty="0">
                <a:effectLst>
                  <a:outerShdw blurRad="38100" dist="38100" dir="2700000" algn="tl">
                    <a:srgbClr val="000000">
                      <a:alpha val="43137"/>
                    </a:srgbClr>
                  </a:outerShdw>
                </a:effectLst>
              </a:rPr>
              <a:t>Distinguish Utilities from other recurring expenses</a:t>
            </a:r>
          </a:p>
          <a:p>
            <a:endParaRPr lang="en-US" i="1" dirty="0">
              <a:effectLst>
                <a:outerShdw blurRad="38100" dist="38100" dir="2700000" algn="tl">
                  <a:srgbClr val="000000">
                    <a:alpha val="43137"/>
                  </a:srgbClr>
                </a:outerShdw>
              </a:effectLst>
            </a:endParaRPr>
          </a:p>
          <a:p>
            <a:pPr marL="0" indent="0">
              <a:buNone/>
            </a:pPr>
            <a:r>
              <a:rPr lang="en-US" i="1" dirty="0">
                <a:effectLst>
                  <a:outerShdw blurRad="38100" dist="38100" dir="2700000" algn="tl">
                    <a:srgbClr val="000000">
                      <a:alpha val="43137"/>
                    </a:srgbClr>
                  </a:outerShdw>
                </a:effectLst>
              </a:rPr>
              <a:t>Non-Recurring expense</a:t>
            </a:r>
          </a:p>
          <a:p>
            <a:r>
              <a:rPr lang="en-US" i="1" dirty="0">
                <a:effectLst>
                  <a:outerShdw blurRad="38100" dist="38100" dir="2700000" algn="tl">
                    <a:srgbClr val="000000">
                      <a:alpha val="43137"/>
                    </a:srgbClr>
                  </a:outerShdw>
                </a:effectLst>
              </a:rPr>
              <a:t>One-time expenses</a:t>
            </a:r>
          </a:p>
          <a:p>
            <a:r>
              <a:rPr lang="en-US" i="1" dirty="0">
                <a:effectLst>
                  <a:outerShdw blurRad="38100" dist="38100" dir="2700000" algn="tl">
                    <a:srgbClr val="000000">
                      <a:alpha val="43137"/>
                    </a:srgbClr>
                  </a:outerShdw>
                </a:effectLst>
              </a:rPr>
              <a:t>Start Up Costs – minor equipment purchases, move in costs, storage during construction</a:t>
            </a:r>
          </a:p>
          <a:p>
            <a:endParaRPr lang="en-US" dirty="0"/>
          </a:p>
        </p:txBody>
      </p:sp>
    </p:spTree>
    <p:extLst>
      <p:ext uri="{BB962C8B-B14F-4D97-AF65-F5344CB8AC3E}">
        <p14:creationId xmlns:p14="http://schemas.microsoft.com/office/powerpoint/2010/main" val="19307315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i="1" dirty="0">
                <a:solidFill>
                  <a:schemeClr val="accent1"/>
                </a:solidFill>
                <a:effectLst>
                  <a:outerShdw blurRad="38100" dist="38100" dir="2700000" algn="tl">
                    <a:srgbClr val="000000">
                      <a:alpha val="43137"/>
                    </a:srgbClr>
                  </a:outerShdw>
                </a:effectLst>
              </a:rPr>
              <a:t>O&amp;M</a:t>
            </a:r>
            <a:r>
              <a:rPr lang="en-US" sz="2400" i="1" dirty="0">
                <a:solidFill>
                  <a:schemeClr val="accent1"/>
                </a:solidFill>
                <a:effectLst>
                  <a:outerShdw blurRad="38100" dist="38100" dir="2700000" algn="tl">
                    <a:srgbClr val="000000">
                      <a:alpha val="43137"/>
                    </a:srgbClr>
                  </a:outerShdw>
                </a:effectLst>
              </a:rPr>
              <a:t> - 4</a:t>
            </a:r>
            <a:endParaRPr lang="en-US" i="1" dirty="0">
              <a:solidFill>
                <a:schemeClr val="accent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pPr marL="0" indent="0">
              <a:buNone/>
            </a:pPr>
            <a:r>
              <a:rPr lang="en-US" i="1" dirty="0">
                <a:effectLst>
                  <a:outerShdw blurRad="38100" dist="38100" dir="2700000" algn="tl">
                    <a:srgbClr val="000000">
                      <a:alpha val="43137"/>
                    </a:srgbClr>
                  </a:outerShdw>
                </a:effectLst>
              </a:rPr>
              <a:t>Operating Revenue</a:t>
            </a:r>
          </a:p>
          <a:p>
            <a:r>
              <a:rPr lang="en-US" i="1" dirty="0">
                <a:effectLst>
                  <a:outerShdw blurRad="38100" dist="38100" dir="2700000" algn="tl">
                    <a:srgbClr val="000000">
                      <a:alpha val="43137"/>
                    </a:srgbClr>
                  </a:outerShdw>
                </a:effectLst>
              </a:rPr>
              <a:t>Fees for service, Entry Fees</a:t>
            </a:r>
          </a:p>
          <a:p>
            <a:endParaRPr lang="en-US" i="1" dirty="0">
              <a:effectLst>
                <a:outerShdw blurRad="38100" dist="38100" dir="2700000" algn="tl">
                  <a:srgbClr val="000000">
                    <a:alpha val="43137"/>
                  </a:srgbClr>
                </a:outerShdw>
              </a:effectLst>
            </a:endParaRPr>
          </a:p>
          <a:p>
            <a:r>
              <a:rPr lang="en-US" i="1" dirty="0">
                <a:effectLst>
                  <a:outerShdw blurRad="38100" dist="38100" dir="2700000" algn="tl">
                    <a:srgbClr val="000000">
                      <a:alpha val="43137"/>
                    </a:srgbClr>
                  </a:outerShdw>
                </a:effectLst>
              </a:rPr>
              <a:t>May increase over time</a:t>
            </a:r>
          </a:p>
          <a:p>
            <a:endParaRPr lang="en-US" i="1" dirty="0">
              <a:effectLst>
                <a:outerShdw blurRad="38100" dist="38100" dir="2700000" algn="tl">
                  <a:srgbClr val="000000">
                    <a:alpha val="43137"/>
                  </a:srgbClr>
                </a:outerShdw>
              </a:effectLst>
            </a:endParaRPr>
          </a:p>
          <a:p>
            <a:r>
              <a:rPr lang="en-US" i="1" dirty="0">
                <a:effectLst>
                  <a:outerShdw blurRad="38100" dist="38100" dir="2700000" algn="tl">
                    <a:srgbClr val="000000">
                      <a:alpha val="43137"/>
                    </a:srgbClr>
                  </a:outerShdw>
                </a:effectLst>
              </a:rPr>
              <a:t>Increases in revenue will defray increases in operating expenses</a:t>
            </a:r>
          </a:p>
          <a:p>
            <a:pPr marL="0" indent="0">
              <a:buNone/>
            </a:pPr>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76972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i="1" dirty="0">
                <a:solidFill>
                  <a:schemeClr val="accent1"/>
                </a:solidFill>
                <a:effectLst>
                  <a:outerShdw blurRad="38100" dist="38100" dir="2700000" algn="tl">
                    <a:srgbClr val="000000">
                      <a:alpha val="43137"/>
                    </a:srgbClr>
                  </a:outerShdw>
                </a:effectLst>
              </a:rPr>
              <a:t>O&amp;M</a:t>
            </a:r>
            <a:r>
              <a:rPr lang="en-US" sz="2400" i="1" dirty="0">
                <a:solidFill>
                  <a:schemeClr val="accent1"/>
                </a:solidFill>
                <a:effectLst>
                  <a:outerShdw blurRad="38100" dist="38100" dir="2700000" algn="tl">
                    <a:srgbClr val="000000">
                      <a:alpha val="43137"/>
                    </a:srgbClr>
                  </a:outerShdw>
                </a:effectLst>
              </a:rPr>
              <a:t> - 5</a:t>
            </a:r>
            <a:endParaRPr lang="en-US" i="1" dirty="0">
              <a:solidFill>
                <a:schemeClr val="accent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pPr marL="0" indent="0">
              <a:buNone/>
            </a:pPr>
            <a:r>
              <a:rPr lang="en-US" i="1" dirty="0">
                <a:effectLst>
                  <a:outerShdw blurRad="38100" dist="38100" dir="2700000" algn="tl">
                    <a:srgbClr val="000000">
                      <a:alpha val="43137"/>
                    </a:srgbClr>
                  </a:outerShdw>
                </a:effectLst>
              </a:rPr>
              <a:t>Cost Avoidance</a:t>
            </a:r>
          </a:p>
          <a:p>
            <a:r>
              <a:rPr lang="en-US" i="1" dirty="0">
                <a:effectLst>
                  <a:outerShdw blurRad="38100" dist="38100" dir="2700000" algn="tl">
                    <a:srgbClr val="000000">
                      <a:alpha val="43137"/>
                    </a:srgbClr>
                  </a:outerShdw>
                </a:effectLst>
              </a:rPr>
              <a:t>Cost avoidance is associated with utility and production savings</a:t>
            </a:r>
          </a:p>
          <a:p>
            <a:r>
              <a:rPr lang="en-US" i="1" dirty="0">
                <a:effectLst>
                  <a:outerShdw blurRad="38100" dist="38100" dir="2700000" algn="tl">
                    <a:srgbClr val="000000">
                      <a:alpha val="43137"/>
                    </a:srgbClr>
                  </a:outerShdw>
                </a:effectLst>
              </a:rPr>
              <a:t>Because the cost of utilities and labor are increasing faster than projected savings, the savings are expressed as Cost Avoidance</a:t>
            </a:r>
          </a:p>
          <a:p>
            <a:pPr lvl="1"/>
            <a:r>
              <a:rPr lang="en-US" i="1" dirty="0">
                <a:effectLst>
                  <a:outerShdw blurRad="38100" dist="38100" dir="2700000" algn="tl">
                    <a:srgbClr val="000000">
                      <a:alpha val="43137"/>
                    </a:srgbClr>
                  </a:outerShdw>
                </a:effectLst>
              </a:rPr>
              <a:t>Examples – </a:t>
            </a:r>
          </a:p>
          <a:p>
            <a:pPr lvl="2"/>
            <a:r>
              <a:rPr lang="en-US" i="1" dirty="0">
                <a:effectLst>
                  <a:outerShdw blurRad="38100" dist="38100" dir="2700000" algn="tl">
                    <a:srgbClr val="000000">
                      <a:alpha val="43137"/>
                    </a:srgbClr>
                  </a:outerShdw>
                </a:effectLst>
              </a:rPr>
              <a:t>New HVAC uses less energy, but rising costs consume savings. Calculate the savings as Cost Avoidance</a:t>
            </a:r>
          </a:p>
          <a:p>
            <a:pPr lvl="2"/>
            <a:r>
              <a:rPr lang="en-US" i="1" dirty="0">
                <a:effectLst>
                  <a:outerShdw blurRad="38100" dist="38100" dir="2700000" algn="tl">
                    <a:srgbClr val="000000">
                      <a:alpha val="43137"/>
                    </a:srgbClr>
                  </a:outerShdw>
                </a:effectLst>
              </a:rPr>
              <a:t>Installation of new irrigation system results in cost avoidance because it saves water and its associated costs, as well as increased productivity due to decreased maintenance needs</a:t>
            </a:r>
          </a:p>
          <a:p>
            <a:pPr marL="0" indent="0">
              <a:buNone/>
            </a:pPr>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324401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i="1" dirty="0">
                <a:solidFill>
                  <a:schemeClr val="accent1"/>
                </a:solidFill>
                <a:effectLst>
                  <a:outerShdw blurRad="38100" dist="38100" dir="2700000" algn="tl">
                    <a:srgbClr val="000000">
                      <a:alpha val="43137"/>
                    </a:srgbClr>
                  </a:outerShdw>
                </a:effectLst>
              </a:rPr>
              <a:t>Sub-Project</a:t>
            </a:r>
            <a:br>
              <a:rPr lang="en-US" i="1" dirty="0">
                <a:solidFill>
                  <a:schemeClr val="accent1"/>
                </a:solidFill>
                <a:effectLst>
                  <a:outerShdw blurRad="38100" dist="38100" dir="2700000" algn="tl">
                    <a:srgbClr val="000000">
                      <a:alpha val="43137"/>
                    </a:srgbClr>
                  </a:outerShdw>
                </a:effectLst>
              </a:rPr>
            </a:br>
            <a:r>
              <a:rPr lang="en-US" i="1" dirty="0">
                <a:solidFill>
                  <a:schemeClr val="accent1"/>
                </a:solidFill>
                <a:effectLst>
                  <a:outerShdw blurRad="38100" dist="38100" dir="2700000" algn="tl">
                    <a:srgbClr val="000000">
                      <a:alpha val="43137"/>
                    </a:srgbClr>
                  </a:outerShdw>
                </a:effectLst>
              </a:rPr>
              <a:t>Form</a:t>
            </a:r>
            <a:endParaRPr lang="en-US" sz="2800" i="1" dirty="0">
              <a:solidFill>
                <a:schemeClr val="accent1"/>
              </a:solidFill>
              <a:effectLst>
                <a:outerShdw blurRad="38100" dist="38100" dir="2700000" algn="tl">
                  <a:srgbClr val="000000">
                    <a:alpha val="43137"/>
                  </a:srgbClr>
                </a:outerShdw>
              </a:effectLst>
            </a:endParaRPr>
          </a:p>
        </p:txBody>
      </p:sp>
      <p:pic>
        <p:nvPicPr>
          <p:cNvPr id="9" name="Content Placeholder 8"/>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681038" y="2313525"/>
            <a:ext cx="6102668" cy="3904395"/>
          </a:xfrm>
        </p:spPr>
      </p:pic>
    </p:spTree>
    <p:extLst>
      <p:ext uri="{BB962C8B-B14F-4D97-AF65-F5344CB8AC3E}">
        <p14:creationId xmlns:p14="http://schemas.microsoft.com/office/powerpoint/2010/main" val="246198529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i="1" dirty="0">
                <a:solidFill>
                  <a:schemeClr val="accent1"/>
                </a:solidFill>
                <a:effectLst>
                  <a:outerShdw blurRad="38100" dist="38100" dir="2700000" algn="tl">
                    <a:srgbClr val="000000">
                      <a:alpha val="43137"/>
                    </a:srgbClr>
                  </a:outerShdw>
                </a:effectLst>
                <a:hlinkClick r:id="rId3"/>
              </a:rPr>
              <a:t>https://login.procore.com/</a:t>
            </a:r>
            <a:endParaRPr lang="en-US" sz="2800" i="1" dirty="0">
              <a:solidFill>
                <a:schemeClr val="accent1"/>
              </a:solidFill>
              <a:effectLst>
                <a:outerShdw blurRad="38100" dist="38100" dir="2700000" algn="tl">
                  <a:srgbClr val="000000">
                    <a:alpha val="43137"/>
                  </a:srgbClr>
                </a:outerShdw>
              </a:effectLst>
            </a:endParaRPr>
          </a:p>
        </p:txBody>
      </p:sp>
      <p:sp>
        <p:nvSpPr>
          <p:cNvPr id="10" name="Text Placeholder 9">
            <a:extLst>
              <a:ext uri="{FF2B5EF4-FFF2-40B4-BE49-F238E27FC236}">
                <a16:creationId xmlns:a16="http://schemas.microsoft.com/office/drawing/2014/main" id="{A09E7429-DC15-4687-B78E-A5388904D42E}"/>
              </a:ext>
            </a:extLst>
          </p:cNvPr>
          <p:cNvSpPr>
            <a:spLocks noGrp="1"/>
          </p:cNvSpPr>
          <p:nvPr>
            <p:ph type="body" sz="half" idx="2"/>
          </p:nvPr>
        </p:nvSpPr>
        <p:spPr/>
        <p:txBody>
          <a:bodyPr/>
          <a:lstStyle/>
          <a:p>
            <a:pPr algn="r"/>
            <a:r>
              <a:rPr kumimoji="0" lang="en-US" sz="3200" b="0" i="1" u="none" strike="noStrike" kern="1200" cap="none" spc="0" normalizeH="0" baseline="0" noProof="0" dirty="0">
                <a:ln>
                  <a:noFill/>
                </a:ln>
                <a:solidFill>
                  <a:srgbClr val="39CDE7"/>
                </a:solidFill>
                <a:effectLst>
                  <a:outerShdw blurRad="38100" dist="38100" dir="2700000" algn="tl">
                    <a:srgbClr val="000000">
                      <a:alpha val="43137"/>
                    </a:srgbClr>
                  </a:outerShdw>
                </a:effectLst>
                <a:uLnTx/>
                <a:uFillTx/>
                <a:latin typeface="Trebuchet MS" panose="020B0603020202020204"/>
                <a:ea typeface="+mj-ea"/>
                <a:cs typeface="+mj-cs"/>
              </a:rPr>
              <a:t>Project Request</a:t>
            </a:r>
            <a:br>
              <a:rPr kumimoji="0" lang="en-US" sz="3200" b="0" i="1" u="none" strike="noStrike" kern="1200" cap="none" spc="0" normalizeH="0" baseline="0" noProof="0" dirty="0">
                <a:ln>
                  <a:noFill/>
                </a:ln>
                <a:solidFill>
                  <a:srgbClr val="39CDE7"/>
                </a:solidFill>
                <a:effectLst>
                  <a:outerShdw blurRad="38100" dist="38100" dir="2700000" algn="tl">
                    <a:srgbClr val="000000">
                      <a:alpha val="43137"/>
                    </a:srgbClr>
                  </a:outerShdw>
                </a:effectLst>
                <a:uLnTx/>
                <a:uFillTx/>
                <a:latin typeface="Trebuchet MS" panose="020B0603020202020204"/>
                <a:ea typeface="+mj-ea"/>
                <a:cs typeface="+mj-cs"/>
              </a:rPr>
            </a:br>
            <a:r>
              <a:rPr kumimoji="0" lang="en-US" sz="3200" b="0" i="1" u="none" strike="noStrike" kern="1200" cap="none" spc="0" normalizeH="0" baseline="0" noProof="0" dirty="0">
                <a:ln>
                  <a:noFill/>
                </a:ln>
                <a:solidFill>
                  <a:srgbClr val="39CDE7"/>
                </a:solidFill>
                <a:effectLst>
                  <a:outerShdw blurRad="38100" dist="38100" dir="2700000" algn="tl">
                    <a:srgbClr val="000000">
                      <a:alpha val="43137"/>
                    </a:srgbClr>
                  </a:outerShdw>
                </a:effectLst>
                <a:uLnTx/>
                <a:uFillTx/>
                <a:latin typeface="Trebuchet MS" panose="020B0603020202020204"/>
                <a:ea typeface="+mj-ea"/>
                <a:cs typeface="+mj-cs"/>
              </a:rPr>
              <a:t>Form</a:t>
            </a:r>
            <a:endParaRPr lang="en-US" dirty="0"/>
          </a:p>
        </p:txBody>
      </p:sp>
    </p:spTree>
    <p:extLst>
      <p:ext uri="{BB962C8B-B14F-4D97-AF65-F5344CB8AC3E}">
        <p14:creationId xmlns:p14="http://schemas.microsoft.com/office/powerpoint/2010/main" val="37981469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en-US" sz="4000" i="1" dirty="0">
                <a:solidFill>
                  <a:schemeClr val="accent1"/>
                </a:solidFill>
                <a:effectLst>
                  <a:outerShdw blurRad="38100" dist="38100" dir="2700000" algn="tl">
                    <a:srgbClr val="000000">
                      <a:alpha val="43137"/>
                    </a:srgbClr>
                  </a:outerShdw>
                </a:effectLst>
              </a:rPr>
              <a:t>City of Albuquerque</a:t>
            </a:r>
            <a:br>
              <a:rPr lang="en-US" sz="4000" i="1" dirty="0">
                <a:solidFill>
                  <a:schemeClr val="accent1"/>
                </a:solidFill>
                <a:effectLst>
                  <a:outerShdw blurRad="38100" dist="38100" dir="2700000" algn="tl">
                    <a:srgbClr val="000000">
                      <a:alpha val="43137"/>
                    </a:srgbClr>
                  </a:outerShdw>
                </a:effectLst>
              </a:rPr>
            </a:br>
            <a:r>
              <a:rPr lang="en-US" sz="4000" i="1" dirty="0">
                <a:solidFill>
                  <a:schemeClr val="accent1"/>
                </a:solidFill>
                <a:effectLst>
                  <a:outerShdw blurRad="38100" dist="38100" dir="2700000" algn="tl">
                    <a:srgbClr val="000000">
                      <a:alpha val="43137"/>
                    </a:srgbClr>
                  </a:outerShdw>
                </a:effectLst>
              </a:rPr>
              <a:t>Capital Program</a:t>
            </a:r>
          </a:p>
        </p:txBody>
      </p:sp>
      <p:sp>
        <p:nvSpPr>
          <p:cNvPr id="6" name="Content Placeholder 5"/>
          <p:cNvSpPr>
            <a:spLocks noGrp="1"/>
          </p:cNvSpPr>
          <p:nvPr>
            <p:ph idx="1"/>
          </p:nvPr>
        </p:nvSpPr>
        <p:spPr>
          <a:xfrm>
            <a:off x="1110088" y="2300297"/>
            <a:ext cx="10009016" cy="3599316"/>
          </a:xfrm>
        </p:spPr>
        <p:txBody>
          <a:bodyPr>
            <a:noAutofit/>
          </a:bodyPr>
          <a:lstStyle/>
          <a:p>
            <a:r>
              <a:rPr lang="en-US" sz="2800" i="1" dirty="0">
                <a:effectLst>
                  <a:outerShdw blurRad="38100" dist="38100" dir="2700000" algn="tl">
                    <a:srgbClr val="000000">
                      <a:alpha val="43137"/>
                    </a:srgbClr>
                  </a:outerShdw>
                </a:effectLst>
              </a:rPr>
              <a:t>More than GO Bonds</a:t>
            </a:r>
          </a:p>
          <a:p>
            <a:pPr lvl="1"/>
            <a:r>
              <a:rPr lang="en-US" sz="2400" i="1" dirty="0">
                <a:effectLst>
                  <a:outerShdw blurRad="38100" dist="38100" dir="2700000" algn="tl">
                    <a:srgbClr val="000000">
                      <a:alpha val="43137"/>
                    </a:srgbClr>
                  </a:outerShdw>
                </a:effectLst>
              </a:rPr>
              <a:t>State Capital Outlay</a:t>
            </a:r>
          </a:p>
          <a:p>
            <a:pPr lvl="1"/>
            <a:r>
              <a:rPr lang="en-US" sz="2400" i="1" dirty="0">
                <a:effectLst>
                  <a:outerShdw blurRad="38100" dist="38100" dir="2700000" algn="tl">
                    <a:srgbClr val="000000">
                      <a:alpha val="43137"/>
                    </a:srgbClr>
                  </a:outerShdw>
                </a:effectLst>
              </a:rPr>
              <a:t>Enterprise Funds - Aviation, Solid Waste, Parking</a:t>
            </a:r>
          </a:p>
          <a:p>
            <a:pPr lvl="1"/>
            <a:r>
              <a:rPr lang="en-US" sz="2400" i="1" dirty="0">
                <a:effectLst>
                  <a:outerShdw blurRad="38100" dist="38100" dir="2700000" algn="tl">
                    <a:srgbClr val="000000">
                      <a:alpha val="43137"/>
                    </a:srgbClr>
                  </a:outerShdw>
                </a:effectLst>
              </a:rPr>
              <a:t>Consolidated Plan/CDBG Funds</a:t>
            </a:r>
          </a:p>
          <a:p>
            <a:pPr lvl="1"/>
            <a:r>
              <a:rPr lang="en-US" sz="2400" i="1" dirty="0">
                <a:effectLst>
                  <a:outerShdw blurRad="38100" dist="38100" dir="2700000" algn="tl">
                    <a:srgbClr val="000000">
                      <a:alpha val="43137"/>
                    </a:srgbClr>
                  </a:outerShdw>
                </a:effectLst>
              </a:rPr>
              <a:t>Metropolitan Redevelopment Funds</a:t>
            </a:r>
          </a:p>
          <a:p>
            <a:pPr lvl="1"/>
            <a:r>
              <a:rPr lang="en-US" sz="2400" i="1" dirty="0">
                <a:effectLst>
                  <a:outerShdw blurRad="38100" dist="38100" dir="2700000" algn="tl">
                    <a:srgbClr val="000000">
                      <a:alpha val="43137"/>
                    </a:srgbClr>
                  </a:outerShdw>
                </a:effectLst>
              </a:rPr>
              <a:t>Various ¼ Cent Programs</a:t>
            </a:r>
          </a:p>
          <a:p>
            <a:pPr lvl="1"/>
            <a:r>
              <a:rPr lang="en-US" sz="2400" i="1" dirty="0">
                <a:effectLst>
                  <a:outerShdw blurRad="38100" dist="38100" dir="2700000" algn="tl">
                    <a:srgbClr val="000000">
                      <a:alpha val="43137"/>
                    </a:srgbClr>
                  </a:outerShdw>
                </a:effectLst>
              </a:rPr>
              <a:t>Impact Fees/CCIP</a:t>
            </a:r>
          </a:p>
          <a:p>
            <a:pPr lvl="1"/>
            <a:r>
              <a:rPr lang="en-US" sz="2400" i="1" dirty="0">
                <a:effectLst>
                  <a:outerShdw blurRad="38100" dist="38100" dir="2700000" algn="tl">
                    <a:srgbClr val="000000">
                      <a:alpha val="43137"/>
                    </a:srgbClr>
                  </a:outerShdw>
                </a:effectLst>
              </a:rPr>
              <a:t>More than two billion dollars in Capital Improvements</a:t>
            </a:r>
          </a:p>
          <a:p>
            <a:pPr lvl="1"/>
            <a:endParaRPr lang="en-US" sz="2400" i="1" dirty="0">
              <a:effectLst>
                <a:outerShdw blurRad="38100" dist="38100" dir="2700000" algn="tl">
                  <a:srgbClr val="000000">
                    <a:alpha val="43137"/>
                  </a:srgbClr>
                </a:outerShdw>
              </a:effectLst>
            </a:endParaRPr>
          </a:p>
          <a:p>
            <a:r>
              <a:rPr lang="en-US" i="1" dirty="0">
                <a:effectLst>
                  <a:outerShdw blurRad="38100" dist="38100" dir="2700000" algn="tl">
                    <a:srgbClr val="000000">
                      <a:alpha val="43137"/>
                    </a:srgbClr>
                  </a:outerShdw>
                </a:effectLst>
              </a:rPr>
              <a:t>GO is almost half of the total amount of the Capital Program</a:t>
            </a:r>
          </a:p>
        </p:txBody>
      </p:sp>
    </p:spTree>
    <p:extLst>
      <p:ext uri="{BB962C8B-B14F-4D97-AF65-F5344CB8AC3E}">
        <p14:creationId xmlns:p14="http://schemas.microsoft.com/office/powerpoint/2010/main" val="531264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i="1" dirty="0">
                <a:solidFill>
                  <a:schemeClr val="accent1"/>
                </a:solidFill>
                <a:effectLst>
                  <a:outerShdw blurRad="38100" dist="38100" dir="2700000" algn="tl">
                    <a:srgbClr val="000000">
                      <a:alpha val="43137"/>
                    </a:srgbClr>
                  </a:outerShdw>
                </a:effectLst>
              </a:rPr>
              <a:t>Important</a:t>
            </a:r>
            <a:br>
              <a:rPr lang="en-US" i="1" dirty="0">
                <a:solidFill>
                  <a:schemeClr val="accent1"/>
                </a:solidFill>
                <a:effectLst>
                  <a:outerShdw blurRad="38100" dist="38100" dir="2700000" algn="tl">
                    <a:srgbClr val="000000">
                      <a:alpha val="43137"/>
                    </a:srgbClr>
                  </a:outerShdw>
                </a:effectLst>
              </a:rPr>
            </a:br>
            <a:r>
              <a:rPr lang="en-US" i="1" dirty="0">
                <a:solidFill>
                  <a:schemeClr val="accent1"/>
                </a:solidFill>
                <a:effectLst>
                  <a:outerShdw blurRad="38100" dist="38100" dir="2700000" algn="tl">
                    <a:srgbClr val="000000">
                      <a:alpha val="43137"/>
                    </a:srgbClr>
                  </a:outerShdw>
                </a:effectLst>
              </a:rPr>
              <a:t>Dates</a:t>
            </a:r>
          </a:p>
        </p:txBody>
      </p:sp>
      <p:sp>
        <p:nvSpPr>
          <p:cNvPr id="3" name="Content Placeholder 2"/>
          <p:cNvSpPr>
            <a:spLocks noGrp="1"/>
          </p:cNvSpPr>
          <p:nvPr>
            <p:ph idx="1"/>
          </p:nvPr>
        </p:nvSpPr>
        <p:spPr>
          <a:xfrm>
            <a:off x="1103312" y="2304288"/>
            <a:ext cx="10059988" cy="4172712"/>
          </a:xfrm>
        </p:spPr>
        <p:txBody>
          <a:bodyPr>
            <a:normAutofit fontScale="85000" lnSpcReduction="20000"/>
          </a:bodyPr>
          <a:lstStyle/>
          <a:p>
            <a:r>
              <a:rPr lang="en-US" i="1" dirty="0">
                <a:effectLst>
                  <a:outerShdw blurRad="38100" dist="38100" dir="2700000" algn="tl">
                    <a:srgbClr val="000000">
                      <a:alpha val="43137"/>
                    </a:srgbClr>
                  </a:outerShdw>
                </a:effectLst>
              </a:rPr>
              <a:t>April 25, 3pm – PRFs Due</a:t>
            </a:r>
          </a:p>
          <a:p>
            <a:endParaRPr lang="en-US" i="1" dirty="0">
              <a:effectLst>
                <a:outerShdw blurRad="38100" dist="38100" dir="2700000" algn="tl">
                  <a:srgbClr val="000000">
                    <a:alpha val="43137"/>
                  </a:srgbClr>
                </a:outerShdw>
              </a:effectLst>
            </a:endParaRPr>
          </a:p>
          <a:p>
            <a:r>
              <a:rPr lang="en-US" i="1" dirty="0">
                <a:effectLst>
                  <a:outerShdw blurRad="38100" dist="38100" dir="2700000" algn="tl">
                    <a:srgbClr val="000000">
                      <a:alpha val="43137"/>
                    </a:srgbClr>
                  </a:outerShdw>
                </a:effectLst>
              </a:rPr>
              <a:t>May 28-30, 1-5pm – Staff Review Committee</a:t>
            </a:r>
          </a:p>
          <a:p>
            <a:pPr lvl="1"/>
            <a:r>
              <a:rPr lang="en-US" i="1" dirty="0">
                <a:effectLst>
                  <a:outerShdw blurRad="38100" dist="38100" dir="2700000" algn="tl">
                    <a:srgbClr val="000000">
                      <a:alpha val="43137"/>
                    </a:srgbClr>
                  </a:outerShdw>
                </a:effectLst>
              </a:rPr>
              <a:t>Presentations to evaluate against scoring criteria, no funding decided</a:t>
            </a:r>
          </a:p>
          <a:p>
            <a:endParaRPr lang="en-US" i="1" dirty="0">
              <a:effectLst>
                <a:outerShdw blurRad="38100" dist="38100" dir="2700000" algn="tl">
                  <a:srgbClr val="000000">
                    <a:alpha val="43137"/>
                  </a:srgbClr>
                </a:outerShdw>
              </a:effectLst>
            </a:endParaRPr>
          </a:p>
          <a:p>
            <a:r>
              <a:rPr lang="en-US" i="1" dirty="0">
                <a:effectLst>
                  <a:outerShdw blurRad="38100" dist="38100" dir="2700000" algn="tl">
                    <a:srgbClr val="000000">
                      <a:alpha val="43137"/>
                    </a:srgbClr>
                  </a:outerShdw>
                </a:effectLst>
              </a:rPr>
              <a:t>July 29, 30, &amp; Aug 1, 1-5pm – Capital Implementation Program Committee</a:t>
            </a:r>
          </a:p>
          <a:p>
            <a:pPr lvl="1"/>
            <a:r>
              <a:rPr lang="en-US" i="1" dirty="0">
                <a:effectLst>
                  <a:outerShdw blurRad="38100" dist="38100" dir="2700000" algn="tl">
                    <a:srgbClr val="000000">
                      <a:alpha val="43137"/>
                    </a:srgbClr>
                  </a:outerShdw>
                </a:effectLst>
              </a:rPr>
              <a:t>Directors present to Chief Officers to determine funding</a:t>
            </a:r>
          </a:p>
          <a:p>
            <a:endParaRPr lang="en-US" i="1" dirty="0">
              <a:effectLst>
                <a:outerShdw blurRad="38100" dist="38100" dir="2700000" algn="tl">
                  <a:srgbClr val="000000">
                    <a:alpha val="43137"/>
                  </a:srgbClr>
                </a:outerShdw>
              </a:effectLst>
            </a:endParaRPr>
          </a:p>
          <a:p>
            <a:r>
              <a:rPr lang="en-US" i="1" dirty="0">
                <a:effectLst>
                  <a:outerShdw blurRad="38100" dist="38100" dir="2700000" algn="tl">
                    <a:srgbClr val="000000">
                      <a:alpha val="43137"/>
                    </a:srgbClr>
                  </a:outerShdw>
                </a:effectLst>
              </a:rPr>
              <a:t>November 14, 9-Noon – Environmental Planning Commission</a:t>
            </a:r>
          </a:p>
          <a:p>
            <a:pPr lvl="1"/>
            <a:r>
              <a:rPr lang="en-US" i="1" dirty="0">
                <a:effectLst>
                  <a:outerShdw blurRad="38100" dist="38100" dir="2700000" algn="tl">
                    <a:srgbClr val="000000">
                      <a:alpha val="43137"/>
                    </a:srgbClr>
                  </a:outerShdw>
                </a:effectLst>
              </a:rPr>
              <a:t>CIP presents, be prepared for questions</a:t>
            </a:r>
          </a:p>
          <a:p>
            <a:endParaRPr lang="en-US" i="1" dirty="0">
              <a:effectLst>
                <a:outerShdw blurRad="38100" dist="38100" dir="2700000" algn="tl">
                  <a:srgbClr val="000000">
                    <a:alpha val="43137"/>
                  </a:srgbClr>
                </a:outerShdw>
              </a:effectLst>
            </a:endParaRPr>
          </a:p>
          <a:p>
            <a:r>
              <a:rPr lang="en-US" i="1" dirty="0">
                <a:effectLst>
                  <a:outerShdw blurRad="38100" dist="38100" dir="2700000" algn="tl">
                    <a:srgbClr val="000000">
                      <a:alpha val="43137"/>
                    </a:srgbClr>
                  </a:outerShdw>
                </a:effectLst>
              </a:rPr>
              <a:t>1</a:t>
            </a:r>
            <a:r>
              <a:rPr lang="en-US" i="1" baseline="30000" dirty="0">
                <a:effectLst>
                  <a:outerShdw blurRad="38100" dist="38100" dir="2700000" algn="tl">
                    <a:srgbClr val="000000">
                      <a:alpha val="43137"/>
                    </a:srgbClr>
                  </a:outerShdw>
                </a:effectLst>
              </a:rPr>
              <a:t>st</a:t>
            </a:r>
            <a:r>
              <a:rPr lang="en-US" i="1" dirty="0">
                <a:effectLst>
                  <a:outerShdw blurRad="38100" dist="38100" dir="2700000" algn="tl">
                    <a:srgbClr val="000000">
                      <a:alpha val="43137"/>
                    </a:srgbClr>
                  </a:outerShdw>
                </a:effectLst>
              </a:rPr>
              <a:t> Council meeting in January – Council Review</a:t>
            </a:r>
          </a:p>
          <a:p>
            <a:pPr lvl="1"/>
            <a:r>
              <a:rPr lang="en-US" i="1" dirty="0">
                <a:effectLst>
                  <a:outerShdw blurRad="38100" dist="38100" dir="2700000" algn="tl">
                    <a:srgbClr val="000000">
                      <a:alpha val="43137"/>
                    </a:srgbClr>
                  </a:outerShdw>
                </a:effectLst>
              </a:rPr>
              <a:t>FGO, COW, Full Council – CIP presents, be prepared for questions, COW requires written</a:t>
            </a:r>
          </a:p>
          <a:p>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451487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560321"/>
            <a:ext cx="8970263" cy="1673352"/>
          </a:xfrm>
        </p:spPr>
        <p:txBody>
          <a:bodyPr anchor="ctr"/>
          <a:lstStyle/>
          <a:p>
            <a:r>
              <a:rPr lang="en-US" sz="5400" i="1" dirty="0">
                <a:solidFill>
                  <a:schemeClr val="accent1"/>
                </a:solidFill>
                <a:effectLst>
                  <a:outerShdw blurRad="38100" dist="38100" dir="2700000" algn="tl">
                    <a:srgbClr val="000000">
                      <a:alpha val="43137"/>
                    </a:srgbClr>
                  </a:outerShdw>
                </a:effectLst>
              </a:rPr>
              <a:t>PRF Deadline</a:t>
            </a:r>
            <a:br>
              <a:rPr lang="en-US" sz="5400" i="1" dirty="0">
                <a:solidFill>
                  <a:schemeClr val="accent1"/>
                </a:solidFill>
                <a:effectLst>
                  <a:outerShdw blurRad="38100" dist="38100" dir="2700000" algn="tl">
                    <a:srgbClr val="000000">
                      <a:alpha val="43137"/>
                    </a:srgbClr>
                  </a:outerShdw>
                </a:effectLst>
              </a:rPr>
            </a:br>
            <a:r>
              <a:rPr lang="en-US" sz="3200" i="1" dirty="0">
                <a:solidFill>
                  <a:schemeClr val="accent1"/>
                </a:solidFill>
                <a:effectLst>
                  <a:outerShdw blurRad="38100" dist="38100" dir="2700000" algn="tl">
                    <a:srgbClr val="000000">
                      <a:alpha val="43137"/>
                    </a:srgbClr>
                  </a:outerShdw>
                </a:effectLst>
              </a:rPr>
              <a:t>3pm Thursday April 25</a:t>
            </a:r>
            <a:r>
              <a:rPr lang="en-US" sz="3200" i="1" baseline="30000" dirty="0">
                <a:solidFill>
                  <a:schemeClr val="accent1"/>
                </a:solidFill>
                <a:effectLst>
                  <a:outerShdw blurRad="38100" dist="38100" dir="2700000" algn="tl">
                    <a:srgbClr val="000000">
                      <a:alpha val="43137"/>
                    </a:srgbClr>
                  </a:outerShdw>
                </a:effectLst>
              </a:rPr>
              <a:t>th</a:t>
            </a:r>
            <a:r>
              <a:rPr lang="en-US" sz="3200" i="1" dirty="0">
                <a:solidFill>
                  <a:schemeClr val="accent1"/>
                </a:solidFill>
                <a:effectLst>
                  <a:outerShdw blurRad="38100" dist="38100" dir="2700000" algn="tl">
                    <a:srgbClr val="000000">
                      <a:alpha val="43137"/>
                    </a:srgbClr>
                  </a:outerShdw>
                </a:effectLst>
              </a:rPr>
              <a:t>, 2024</a:t>
            </a:r>
            <a:endParaRPr lang="en-US" sz="2400" i="1" dirty="0">
              <a:solidFill>
                <a:schemeClr val="accent1"/>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154955" y="5036039"/>
            <a:ext cx="7815308" cy="1821959"/>
          </a:xfrm>
        </p:spPr>
        <p:txBody>
          <a:bodyPr>
            <a:normAutofit/>
          </a:bodyPr>
          <a:lstStyle/>
          <a:p>
            <a:r>
              <a:rPr lang="en-US" i="1" dirty="0">
                <a:solidFill>
                  <a:schemeClr val="tx1"/>
                </a:solidFill>
                <a:effectLst>
                  <a:outerShdw blurRad="38100" dist="38100" dir="2700000" algn="tl">
                    <a:srgbClr val="000000">
                      <a:alpha val="43137"/>
                    </a:srgbClr>
                  </a:outerShdw>
                </a:effectLst>
              </a:rPr>
              <a:t>Capital Implementation Program</a:t>
            </a:r>
          </a:p>
          <a:p>
            <a:r>
              <a:rPr lang="en-US" i="1" dirty="0">
                <a:solidFill>
                  <a:schemeClr val="tx1"/>
                </a:solidFill>
                <a:effectLst>
                  <a:outerShdw blurRad="38100" dist="38100" dir="2700000" algn="tl">
                    <a:srgbClr val="000000">
                      <a:alpha val="43137"/>
                    </a:srgbClr>
                  </a:outerShdw>
                </a:effectLst>
              </a:rPr>
              <a:t>Department of Municipal Development</a:t>
            </a:r>
          </a:p>
          <a:p>
            <a:r>
              <a:rPr lang="en-US" i="1" dirty="0">
                <a:solidFill>
                  <a:schemeClr val="tx1"/>
                </a:solidFill>
                <a:effectLst>
                  <a:outerShdw blurRad="38100" dist="38100" dir="2700000" algn="tl">
                    <a:srgbClr val="000000">
                      <a:alpha val="43137"/>
                    </a:srgbClr>
                  </a:outerShdw>
                </a:effectLst>
              </a:rPr>
              <a:t>Jennifer Turner, Interim Director</a:t>
            </a:r>
          </a:p>
          <a:p>
            <a:r>
              <a:rPr lang="en-US" i="1" dirty="0">
                <a:solidFill>
                  <a:schemeClr val="tx1"/>
                </a:solidFill>
                <a:effectLst>
                  <a:outerShdw blurRad="38100" dist="38100" dir="2700000" algn="tl">
                    <a:srgbClr val="000000">
                      <a:alpha val="43137"/>
                    </a:srgbClr>
                  </a:outerShdw>
                </a:effectLst>
              </a:rPr>
              <a:t>Donnie Quintana, CIP Official</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70263" y="2172769"/>
            <a:ext cx="3251422" cy="2512462"/>
          </a:xfrm>
          <a:prstGeom prst="rect">
            <a:avLst/>
          </a:prstGeom>
        </p:spPr>
      </p:pic>
      <p:sp>
        <p:nvSpPr>
          <p:cNvPr id="4" name="TextBox 3">
            <a:extLst>
              <a:ext uri="{FF2B5EF4-FFF2-40B4-BE49-F238E27FC236}">
                <a16:creationId xmlns:a16="http://schemas.microsoft.com/office/drawing/2014/main" id="{0116E4B4-3996-454B-8580-6B787937629B}"/>
              </a:ext>
            </a:extLst>
          </p:cNvPr>
          <p:cNvSpPr txBox="1"/>
          <p:nvPr/>
        </p:nvSpPr>
        <p:spPr>
          <a:xfrm>
            <a:off x="0" y="951770"/>
            <a:ext cx="12192000" cy="646331"/>
          </a:xfrm>
          <a:prstGeom prst="rect">
            <a:avLst/>
          </a:prstGeom>
          <a:noFill/>
        </p:spPr>
        <p:txBody>
          <a:bodyPr wrap="square" rtlCol="0">
            <a:spAutoFit/>
          </a:bodyPr>
          <a:lstStyle/>
          <a:p>
            <a:pPr algn="ctr"/>
            <a:r>
              <a:rPr lang="en-US" sz="3600" i="1" dirty="0">
                <a:effectLst>
                  <a:outerShdw blurRad="38100" dist="38100" dir="2700000" algn="tl">
                    <a:srgbClr val="000000">
                      <a:alpha val="43137"/>
                    </a:srgbClr>
                  </a:outerShdw>
                </a:effectLst>
              </a:rPr>
              <a:t>Thank you for your time!</a:t>
            </a:r>
          </a:p>
        </p:txBody>
      </p:sp>
    </p:spTree>
    <p:extLst>
      <p:ext uri="{BB962C8B-B14F-4D97-AF65-F5344CB8AC3E}">
        <p14:creationId xmlns:p14="http://schemas.microsoft.com/office/powerpoint/2010/main" val="968516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i="1" dirty="0">
                <a:solidFill>
                  <a:schemeClr val="accent1"/>
                </a:solidFill>
                <a:effectLst>
                  <a:outerShdw blurRad="38100" dist="38100" dir="2700000" algn="tl">
                    <a:srgbClr val="000000">
                      <a:alpha val="43137"/>
                    </a:srgbClr>
                  </a:outerShdw>
                </a:effectLst>
              </a:rPr>
              <a:t>Component Capital</a:t>
            </a:r>
            <a:br>
              <a:rPr lang="en-US" i="1" dirty="0">
                <a:solidFill>
                  <a:schemeClr val="accent1"/>
                </a:solidFill>
                <a:effectLst>
                  <a:outerShdw blurRad="38100" dist="38100" dir="2700000" algn="tl">
                    <a:srgbClr val="000000">
                      <a:alpha val="43137"/>
                    </a:srgbClr>
                  </a:outerShdw>
                </a:effectLst>
              </a:rPr>
            </a:br>
            <a:r>
              <a:rPr lang="en-US" i="1" dirty="0">
                <a:solidFill>
                  <a:schemeClr val="accent1"/>
                </a:solidFill>
                <a:effectLst>
                  <a:outerShdw blurRad="38100" dist="38100" dir="2700000" algn="tl">
                    <a:srgbClr val="000000">
                      <a:alpha val="43137"/>
                    </a:srgbClr>
                  </a:outerShdw>
                </a:effectLst>
              </a:rPr>
              <a:t>Improvement Program (CCIP)</a:t>
            </a:r>
          </a:p>
        </p:txBody>
      </p:sp>
      <p:sp>
        <p:nvSpPr>
          <p:cNvPr id="3" name="Content Placeholder 2"/>
          <p:cNvSpPr>
            <a:spLocks noGrp="1"/>
          </p:cNvSpPr>
          <p:nvPr>
            <p:ph idx="1"/>
          </p:nvPr>
        </p:nvSpPr>
        <p:spPr>
          <a:xfrm>
            <a:off x="680321" y="2336873"/>
            <a:ext cx="9613861" cy="4081682"/>
          </a:xfrm>
        </p:spPr>
        <p:txBody>
          <a:bodyPr>
            <a:normAutofit lnSpcReduction="10000"/>
          </a:bodyPr>
          <a:lstStyle/>
          <a:p>
            <a:r>
              <a:rPr lang="en-US" i="1" dirty="0">
                <a:effectLst>
                  <a:outerShdw blurRad="38100" dist="38100" dir="2700000" algn="tl">
                    <a:srgbClr val="000000">
                      <a:alpha val="43137"/>
                    </a:srgbClr>
                  </a:outerShdw>
                </a:effectLst>
              </a:rPr>
              <a:t>CCIP for Impact Fees – Growth related projects</a:t>
            </a:r>
          </a:p>
          <a:p>
            <a:pPr lvl="1"/>
            <a:r>
              <a:rPr lang="en-US" i="1" dirty="0">
                <a:effectLst>
                  <a:outerShdw blurRad="38100" dist="38100" dir="2700000" algn="tl">
                    <a:srgbClr val="000000">
                      <a:alpha val="43137"/>
                    </a:srgbClr>
                  </a:outerShdw>
                </a:effectLst>
              </a:rPr>
              <a:t>Must be on approved list</a:t>
            </a:r>
          </a:p>
          <a:p>
            <a:pPr lvl="1"/>
            <a:r>
              <a:rPr lang="en-US" i="1" dirty="0">
                <a:effectLst>
                  <a:outerShdw blurRad="38100" dist="38100" dir="2700000" algn="tl">
                    <a:srgbClr val="000000">
                      <a:alpha val="43137"/>
                    </a:srgbClr>
                  </a:outerShdw>
                </a:effectLst>
              </a:rPr>
              <a:t>Ronald Vonderhaar – Impact Fees Administrator</a:t>
            </a:r>
          </a:p>
          <a:p>
            <a:endParaRPr lang="en-US" i="1" dirty="0">
              <a:effectLst>
                <a:outerShdw blurRad="38100" dist="38100" dir="2700000" algn="tl">
                  <a:srgbClr val="000000">
                    <a:alpha val="43137"/>
                  </a:srgbClr>
                </a:outerShdw>
              </a:effectLst>
            </a:endParaRPr>
          </a:p>
          <a:p>
            <a:r>
              <a:rPr lang="en-US" i="1" dirty="0">
                <a:effectLst>
                  <a:outerShdw blurRad="38100" dist="38100" dir="2700000" algn="tl">
                    <a:srgbClr val="000000">
                      <a:alpha val="43137"/>
                    </a:srgbClr>
                  </a:outerShdw>
                </a:effectLst>
              </a:rPr>
              <a:t>Must be spent on tangible improvements within 7 years</a:t>
            </a:r>
          </a:p>
          <a:p>
            <a:pPr lvl="1"/>
            <a:r>
              <a:rPr lang="en-US" i="1" dirty="0">
                <a:effectLst>
                  <a:outerShdw blurRad="38100" dist="38100" dir="2700000" algn="tl">
                    <a:srgbClr val="000000">
                      <a:alpha val="43137"/>
                    </a:srgbClr>
                  </a:outerShdw>
                </a:effectLst>
              </a:rPr>
              <a:t>Unspent funds return to payee</a:t>
            </a:r>
          </a:p>
          <a:p>
            <a:pPr lvl="1"/>
            <a:r>
              <a:rPr lang="en-US" i="1" dirty="0">
                <a:effectLst>
                  <a:outerShdw blurRad="38100" dist="38100" dir="2700000" algn="tl">
                    <a:srgbClr val="000000">
                      <a:alpha val="43137"/>
                    </a:srgbClr>
                  </a:outerShdw>
                </a:effectLst>
              </a:rPr>
              <a:t>Phase completion of a project is acceptable</a:t>
            </a:r>
          </a:p>
          <a:p>
            <a:pPr marL="0" indent="0">
              <a:buNone/>
            </a:pPr>
            <a:endParaRPr lang="en-US" i="1" dirty="0">
              <a:effectLst>
                <a:outerShdw blurRad="38100" dist="38100" dir="2700000" algn="tl">
                  <a:srgbClr val="000000">
                    <a:alpha val="43137"/>
                  </a:srgbClr>
                </a:outerShdw>
              </a:effectLst>
            </a:endParaRPr>
          </a:p>
          <a:p>
            <a:r>
              <a:rPr lang="en-US" i="1" dirty="0">
                <a:effectLst>
                  <a:outerShdw blurRad="38100" dist="38100" dir="2700000" algn="tl">
                    <a:srgbClr val="000000">
                      <a:alpha val="43137"/>
                    </a:srgbClr>
                  </a:outerShdw>
                </a:effectLst>
              </a:rPr>
              <a:t>Examine 2023 Capital program now to ensure that “at risk” CCIP Funds are spent</a:t>
            </a:r>
          </a:p>
          <a:p>
            <a:pPr lvl="1"/>
            <a:r>
              <a:rPr lang="en-US" i="1" dirty="0">
                <a:effectLst>
                  <a:outerShdw blurRad="38100" dist="38100" dir="2700000" algn="tl">
                    <a:srgbClr val="000000">
                      <a:alpha val="43137"/>
                    </a:srgbClr>
                  </a:outerShdw>
                </a:effectLst>
              </a:rPr>
              <a:t>Also expiring state capital outlay, F-Grants primarily</a:t>
            </a:r>
          </a:p>
          <a:p>
            <a:pPr marL="457200" lvl="1" indent="0">
              <a:buNone/>
            </a:pPr>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79359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i="1" dirty="0">
                <a:solidFill>
                  <a:schemeClr val="accent1"/>
                </a:solidFill>
                <a:effectLst>
                  <a:outerShdw blurRad="38100" dist="38100" dir="2700000" algn="tl">
                    <a:srgbClr val="000000">
                      <a:alpha val="43137"/>
                    </a:srgbClr>
                  </a:outerShdw>
                </a:effectLst>
              </a:rPr>
              <a:t>General Obligation Bonds</a:t>
            </a:r>
          </a:p>
        </p:txBody>
      </p:sp>
      <p:sp>
        <p:nvSpPr>
          <p:cNvPr id="3" name="Content Placeholder 2"/>
          <p:cNvSpPr>
            <a:spLocks noGrp="1"/>
          </p:cNvSpPr>
          <p:nvPr>
            <p:ph idx="1"/>
          </p:nvPr>
        </p:nvSpPr>
        <p:spPr>
          <a:xfrm>
            <a:off x="1131725" y="2290662"/>
            <a:ext cx="9996523" cy="4195481"/>
          </a:xfrm>
        </p:spPr>
        <p:txBody>
          <a:bodyPr>
            <a:normAutofit/>
          </a:bodyPr>
          <a:lstStyle/>
          <a:p>
            <a:pPr marL="0" indent="0">
              <a:buNone/>
            </a:pPr>
            <a:r>
              <a:rPr lang="en-US" altLang="en-US" sz="3200" i="1" dirty="0">
                <a:effectLst>
                  <a:outerShdw blurRad="38100" dist="38100" dir="2700000" algn="tl">
                    <a:srgbClr val="000000">
                      <a:alpha val="43137"/>
                    </a:srgbClr>
                  </a:outerShdw>
                </a:effectLst>
              </a:rPr>
              <a:t>General Obligation Bonds (G.O. Bonds) are bonds backed by the full faith and credit of the City of Albuquerque. They may be redeemed by any regular source of City funding, but as a policy matter are generally redeemed by property taxes paid to the City</a:t>
            </a:r>
          </a:p>
        </p:txBody>
      </p:sp>
    </p:spTree>
    <p:extLst>
      <p:ext uri="{BB962C8B-B14F-4D97-AF65-F5344CB8AC3E}">
        <p14:creationId xmlns:p14="http://schemas.microsoft.com/office/powerpoint/2010/main" val="3171785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i="1" dirty="0">
                <a:solidFill>
                  <a:schemeClr val="accent1"/>
                </a:solidFill>
                <a:effectLst>
                  <a:outerShdw blurRad="38100" dist="38100" dir="2700000" algn="tl">
                    <a:srgbClr val="000000">
                      <a:alpha val="43137"/>
                    </a:srgbClr>
                  </a:outerShdw>
                </a:effectLst>
              </a:rPr>
              <a:t>Planning Process</a:t>
            </a:r>
          </a:p>
        </p:txBody>
      </p:sp>
      <p:sp>
        <p:nvSpPr>
          <p:cNvPr id="3" name="Content Placeholder 2"/>
          <p:cNvSpPr>
            <a:spLocks noGrp="1"/>
          </p:cNvSpPr>
          <p:nvPr>
            <p:ph idx="1"/>
          </p:nvPr>
        </p:nvSpPr>
        <p:spPr>
          <a:xfrm>
            <a:off x="1057592" y="2301304"/>
            <a:ext cx="10061512" cy="4392103"/>
          </a:xfrm>
        </p:spPr>
        <p:txBody>
          <a:bodyPr>
            <a:normAutofit/>
          </a:bodyPr>
          <a:lstStyle/>
          <a:p>
            <a:pPr marL="0" indent="0">
              <a:buNone/>
            </a:pPr>
            <a:r>
              <a:rPr lang="en-US" i="1" dirty="0">
                <a:effectLst>
                  <a:outerShdw blurRad="38100" dist="38100" dir="2700000" algn="tl">
                    <a:srgbClr val="000000">
                      <a:alpha val="43137"/>
                    </a:srgbClr>
                  </a:outerShdw>
                </a:effectLst>
              </a:rPr>
              <a:t>The City has a two year Capital planning process because it believes that this durations allows adequate time for the following required components, while remaining flexible and responsive to the needs of the City</a:t>
            </a:r>
          </a:p>
          <a:p>
            <a:pPr lvl="1"/>
            <a:r>
              <a:rPr lang="en-US" i="1" dirty="0">
                <a:effectLst>
                  <a:outerShdw blurRad="38100" dist="38100" dir="2700000" algn="tl">
                    <a:srgbClr val="000000">
                      <a:alpha val="43137"/>
                    </a:srgbClr>
                  </a:outerShdw>
                </a:effectLst>
              </a:rPr>
              <a:t>Planning</a:t>
            </a:r>
          </a:p>
          <a:p>
            <a:pPr lvl="1"/>
            <a:r>
              <a:rPr lang="en-US" i="1" dirty="0">
                <a:effectLst>
                  <a:outerShdw blurRad="38100" dist="38100" dir="2700000" algn="tl">
                    <a:srgbClr val="000000">
                      <a:alpha val="43137"/>
                    </a:srgbClr>
                  </a:outerShdw>
                </a:effectLst>
              </a:rPr>
              <a:t>Staff Review</a:t>
            </a:r>
          </a:p>
          <a:p>
            <a:pPr lvl="1"/>
            <a:r>
              <a:rPr lang="en-US" i="1" dirty="0">
                <a:effectLst>
                  <a:outerShdw blurRad="38100" dist="38100" dir="2700000" algn="tl">
                    <a:srgbClr val="000000">
                      <a:alpha val="43137"/>
                    </a:srgbClr>
                  </a:outerShdw>
                </a:effectLst>
              </a:rPr>
              <a:t>Decision-making by elected officials</a:t>
            </a:r>
          </a:p>
          <a:p>
            <a:pPr lvl="1"/>
            <a:r>
              <a:rPr lang="en-US" i="1" dirty="0">
                <a:effectLst>
                  <a:outerShdw blurRad="38100" dist="38100" dir="2700000" algn="tl">
                    <a:srgbClr val="000000">
                      <a:alpha val="43137"/>
                    </a:srgbClr>
                  </a:outerShdw>
                </a:effectLst>
              </a:rPr>
              <a:t>Public participation</a:t>
            </a:r>
          </a:p>
          <a:p>
            <a:pPr lvl="1"/>
            <a:r>
              <a:rPr lang="en-US" i="1" dirty="0">
                <a:effectLst>
                  <a:outerShdw blurRad="38100" dist="38100" dir="2700000" algn="tl">
                    <a:srgbClr val="000000">
                      <a:alpha val="43137"/>
                    </a:srgbClr>
                  </a:outerShdw>
                </a:effectLst>
              </a:rPr>
              <a:t>Bond election</a:t>
            </a:r>
          </a:p>
          <a:p>
            <a:pPr lvl="1"/>
            <a:r>
              <a:rPr lang="en-US" i="1" dirty="0">
                <a:effectLst>
                  <a:outerShdw blurRad="38100" dist="38100" dir="2700000" algn="tl">
                    <a:srgbClr val="000000">
                      <a:alpha val="43137"/>
                    </a:srgbClr>
                  </a:outerShdw>
                </a:effectLst>
              </a:rPr>
              <a:t>Sale of Bonds</a:t>
            </a:r>
          </a:p>
          <a:p>
            <a:pPr marL="0" indent="0">
              <a:buNone/>
            </a:pPr>
            <a:r>
              <a:rPr lang="en-US" i="1" dirty="0">
                <a:effectLst>
                  <a:outerShdw blurRad="38100" dist="38100" dir="2700000" algn="tl">
                    <a:srgbClr val="000000">
                      <a:alpha val="43137"/>
                    </a:srgbClr>
                  </a:outerShdw>
                </a:effectLst>
              </a:rPr>
              <a:t>This process is generally well regarded and contributes to high bond ratings, leading to lower interest rates</a:t>
            </a:r>
            <a:endParaRPr lang="en-US" i="1" dirty="0"/>
          </a:p>
        </p:txBody>
      </p:sp>
    </p:spTree>
    <p:extLst>
      <p:ext uri="{BB962C8B-B14F-4D97-AF65-F5344CB8AC3E}">
        <p14:creationId xmlns:p14="http://schemas.microsoft.com/office/powerpoint/2010/main" val="3182290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i="1" dirty="0">
                <a:solidFill>
                  <a:schemeClr val="accent1"/>
                </a:solidFill>
                <a:effectLst>
                  <a:outerShdw blurRad="38100" dist="38100" dir="2700000" algn="tl">
                    <a:srgbClr val="000000">
                      <a:alpha val="43137"/>
                    </a:srgbClr>
                  </a:outerShdw>
                </a:effectLst>
              </a:rPr>
              <a:t>Criteria Resolution</a:t>
            </a:r>
            <a:br>
              <a:rPr lang="en-US" i="1" dirty="0">
                <a:solidFill>
                  <a:schemeClr val="accent1"/>
                </a:solidFill>
                <a:effectLst>
                  <a:outerShdw blurRad="38100" dist="38100" dir="2700000" algn="tl">
                    <a:srgbClr val="000000">
                      <a:alpha val="43137"/>
                    </a:srgbClr>
                  </a:outerShdw>
                </a:effectLst>
              </a:rPr>
            </a:br>
            <a:r>
              <a:rPr lang="en-US" sz="2800" i="1" dirty="0">
                <a:solidFill>
                  <a:schemeClr val="accent1"/>
                </a:solidFill>
                <a:effectLst>
                  <a:outerShdw blurRad="38100" dist="38100" dir="2700000" algn="tl">
                    <a:srgbClr val="000000">
                      <a:alpha val="43137"/>
                    </a:srgbClr>
                  </a:outerShdw>
                </a:effectLst>
              </a:rPr>
              <a:t>Section 1 – Centers &amp; Corridors</a:t>
            </a:r>
          </a:p>
        </p:txBody>
      </p:sp>
      <p:sp>
        <p:nvSpPr>
          <p:cNvPr id="4" name="Content Placeholder 3"/>
          <p:cNvSpPr>
            <a:spLocks noGrp="1"/>
          </p:cNvSpPr>
          <p:nvPr>
            <p:ph idx="1"/>
          </p:nvPr>
        </p:nvSpPr>
        <p:spPr>
          <a:xfrm>
            <a:off x="1085024" y="2272374"/>
            <a:ext cx="10043224" cy="4195481"/>
          </a:xfrm>
        </p:spPr>
        <p:txBody>
          <a:bodyPr>
            <a:normAutofit fontScale="92500" lnSpcReduction="10000"/>
          </a:bodyPr>
          <a:lstStyle/>
          <a:p>
            <a:r>
              <a:rPr lang="en-US" i="1" dirty="0">
                <a:effectLst>
                  <a:outerShdw blurRad="38100" dist="38100" dir="2700000" algn="tl">
                    <a:srgbClr val="000000">
                      <a:alpha val="43137"/>
                    </a:srgbClr>
                  </a:outerShdw>
                </a:effectLst>
              </a:rPr>
              <a:t>The Capital Improvements Program and many of the processes it undertakes are mandated by the CIP Ordinance </a:t>
            </a:r>
            <a:r>
              <a:rPr lang="en-US" i="1" dirty="0">
                <a:effectLst>
                  <a:outerShdw blurRad="38100" dist="38100" dir="2700000" algn="tl">
                    <a:srgbClr val="000000">
                      <a:alpha val="43137"/>
                    </a:srgbClr>
                  </a:outerShdw>
                </a:effectLst>
                <a:hlinkClick r:id="rId3"/>
              </a:rPr>
              <a:t>27-1994 § 2-12</a:t>
            </a:r>
            <a:endParaRPr lang="en-US" i="1" dirty="0">
              <a:effectLst>
                <a:outerShdw blurRad="38100" dist="38100" dir="2700000" algn="tl">
                  <a:srgbClr val="000000">
                    <a:alpha val="43137"/>
                  </a:srgbClr>
                </a:outerShdw>
              </a:effectLst>
            </a:endParaRPr>
          </a:p>
          <a:p>
            <a:pPr lvl="1"/>
            <a:r>
              <a:rPr lang="en-US" i="1" dirty="0">
                <a:effectLst>
                  <a:outerShdw blurRad="38100" dist="38100" dir="2700000" algn="tl">
                    <a:srgbClr val="000000">
                      <a:alpha val="43137"/>
                    </a:srgbClr>
                  </a:outerShdw>
                </a:effectLst>
              </a:rPr>
              <a:t>The first priority of the City’s Capital Improvement Program shall be to rehabilitate, replace, and maintain in good condition the capital assets of the City</a:t>
            </a:r>
          </a:p>
          <a:p>
            <a:endParaRPr lang="en-US" sz="2400" i="1" dirty="0">
              <a:effectLst>
                <a:outerShdw blurRad="38100" dist="38100" dir="2700000" algn="tl">
                  <a:srgbClr val="000000">
                    <a:alpha val="43137"/>
                  </a:srgbClr>
                </a:outerShdw>
              </a:effectLst>
            </a:endParaRPr>
          </a:p>
          <a:p>
            <a:r>
              <a:rPr lang="en-US" i="1" dirty="0">
                <a:effectLst>
                  <a:outerShdw blurRad="38100" dist="38100" dir="2700000" algn="tl">
                    <a:srgbClr val="000000">
                      <a:alpha val="43137"/>
                    </a:srgbClr>
                  </a:outerShdw>
                </a:effectLst>
              </a:rPr>
              <a:t>The GO Bond Program is established by the Criteria Resolution</a:t>
            </a:r>
          </a:p>
          <a:p>
            <a:r>
              <a:rPr lang="en-US" i="1" dirty="0">
                <a:effectLst>
                  <a:outerShdw blurRad="38100" dist="38100" dir="2700000" algn="tl">
                    <a:srgbClr val="000000">
                      <a:alpha val="43137"/>
                    </a:srgbClr>
                  </a:outerShdw>
                </a:effectLst>
              </a:rPr>
              <a:t>Section 1</a:t>
            </a:r>
          </a:p>
          <a:p>
            <a:pPr marL="457200" lvl="1" indent="0">
              <a:buNone/>
            </a:pPr>
            <a:r>
              <a:rPr lang="en-US" i="1" dirty="0">
                <a:effectLst>
                  <a:outerShdw blurRad="38100" dist="38100" dir="2700000" algn="tl">
                    <a:srgbClr val="000000">
                      <a:alpha val="43137"/>
                    </a:srgbClr>
                  </a:outerShdw>
                </a:effectLst>
              </a:rPr>
              <a:t>Consistent with the CIP ordinance, it is always the policy of the City of Albuquerque that the capital program supports the Albuquerque/Bernalillo County Comprehensive Plan and adopted growth policies. For the two-year 2023 general obligation bond program, it shall be the policy of the City of Albuquerque to emphasize infrastructure and facility improvements that support the rehabilitation, deficiency correction and/or development of designated activity centers or corridors and to support projects that contribute to economic development within these areas.</a:t>
            </a:r>
          </a:p>
        </p:txBody>
      </p:sp>
    </p:spTree>
    <p:extLst>
      <p:ext uri="{BB962C8B-B14F-4D97-AF65-F5344CB8AC3E}">
        <p14:creationId xmlns:p14="http://schemas.microsoft.com/office/powerpoint/2010/main" val="22962583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i="1" dirty="0">
                <a:solidFill>
                  <a:schemeClr val="accent1"/>
                </a:solidFill>
                <a:effectLst>
                  <a:outerShdw blurRad="38100" dist="38100" dir="2700000" algn="tl">
                    <a:srgbClr val="000000">
                      <a:alpha val="43137"/>
                    </a:srgbClr>
                  </a:outerShdw>
                </a:effectLst>
              </a:rPr>
              <a:t>Criteria Resolution</a:t>
            </a:r>
            <a:br>
              <a:rPr lang="en-US" i="1" dirty="0">
                <a:solidFill>
                  <a:schemeClr val="accent1"/>
                </a:solidFill>
                <a:effectLst>
                  <a:outerShdw blurRad="38100" dist="38100" dir="2700000" algn="tl">
                    <a:srgbClr val="000000">
                      <a:alpha val="43137"/>
                    </a:srgbClr>
                  </a:outerShdw>
                </a:effectLst>
              </a:rPr>
            </a:br>
            <a:r>
              <a:rPr lang="en-US" sz="2800" i="1" dirty="0">
                <a:solidFill>
                  <a:schemeClr val="accent1"/>
                </a:solidFill>
                <a:effectLst>
                  <a:outerShdw blurRad="38100" dist="38100" dir="2700000" algn="tl">
                    <a:srgbClr val="000000">
                      <a:alpha val="43137"/>
                    </a:srgbClr>
                  </a:outerShdw>
                </a:effectLst>
              </a:rPr>
              <a:t>Section 2 – Rehabilitation</a:t>
            </a:r>
          </a:p>
        </p:txBody>
      </p:sp>
      <p:sp>
        <p:nvSpPr>
          <p:cNvPr id="4" name="Content Placeholder 3"/>
          <p:cNvSpPr>
            <a:spLocks noGrp="1"/>
          </p:cNvSpPr>
          <p:nvPr>
            <p:ph idx="1"/>
          </p:nvPr>
        </p:nvSpPr>
        <p:spPr>
          <a:xfrm>
            <a:off x="1075125" y="2286000"/>
            <a:ext cx="10053123" cy="4160520"/>
          </a:xfrm>
        </p:spPr>
        <p:txBody>
          <a:bodyPr>
            <a:normAutofit/>
          </a:bodyPr>
          <a:lstStyle/>
          <a:p>
            <a:r>
              <a:rPr lang="en-US" sz="2600" i="1" dirty="0">
                <a:effectLst>
                  <a:outerShdw blurRad="38100" dist="38100" dir="2700000" algn="tl">
                    <a:srgbClr val="000000">
                      <a:alpha val="43137"/>
                    </a:srgbClr>
                  </a:outerShdw>
                </a:effectLst>
              </a:rPr>
              <a:t>Section 2</a:t>
            </a:r>
          </a:p>
          <a:p>
            <a:pPr marL="457200" lvl="1" indent="0">
              <a:buNone/>
            </a:pPr>
            <a:r>
              <a:rPr lang="en-US" sz="2400" i="1" dirty="0">
                <a:effectLst>
                  <a:outerShdw blurRad="38100" dist="38100" dir="2700000" algn="tl">
                    <a:srgbClr val="000000">
                      <a:alpha val="43137"/>
                    </a:srgbClr>
                  </a:outerShdw>
                </a:effectLst>
              </a:rPr>
              <a:t>It shall be the policy of the City of Albuquerque that a goal of approximately 90 percent of the 2025 General Obligation Bond Program and Decade Plan shall be for rehabilitation and deficiency correction of existing facilities and systems. Of the 90%, a goal of 55% should be dedicated to rehabilitation.</a:t>
            </a:r>
          </a:p>
          <a:p>
            <a:r>
              <a:rPr lang="en-US" sz="1800" i="1" dirty="0">
                <a:effectLst>
                  <a:outerShdw blurRad="38100" dist="38100" dir="2700000" algn="tl">
                    <a:srgbClr val="000000">
                      <a:alpha val="43137"/>
                    </a:srgbClr>
                  </a:outerShdw>
                </a:effectLst>
              </a:rPr>
              <a:t>Rehabilitation:  Projects that extend the service life of an existing facility or system, or that restore original performance or capacity by rehabilitating or replacing system components.</a:t>
            </a:r>
          </a:p>
          <a:p>
            <a:r>
              <a:rPr lang="en-US" sz="1800" i="1" dirty="0">
                <a:effectLst>
                  <a:outerShdw blurRad="38100" dist="38100" dir="2700000" algn="tl">
                    <a:srgbClr val="000000">
                      <a:alpha val="43137"/>
                    </a:srgbClr>
                  </a:outerShdw>
                </a:effectLst>
              </a:rPr>
              <a:t>Deficiency:  Projects that correct inadequate service, provide system backup capability, or minimize downtime or loss of service ability.</a:t>
            </a:r>
          </a:p>
        </p:txBody>
      </p:sp>
    </p:spTree>
    <p:extLst>
      <p:ext uri="{BB962C8B-B14F-4D97-AF65-F5344CB8AC3E}">
        <p14:creationId xmlns:p14="http://schemas.microsoft.com/office/powerpoint/2010/main" val="4144680796"/>
      </p:ext>
    </p:extLst>
  </p:cSld>
  <p:clrMapOvr>
    <a:masterClrMapping/>
  </p:clrMapOvr>
</p:sld>
</file>

<file path=ppt/theme/theme1.xml><?xml version="1.0" encoding="utf-8"?>
<a:theme xmlns:a="http://schemas.openxmlformats.org/drawingml/2006/main" name="Berlin">
  <a:themeElements>
    <a:clrScheme name="Custom 1">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60DE72"/>
      </a:hlink>
      <a:folHlink>
        <a:srgbClr val="60DE72"/>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Berlin</Template>
  <TotalTime>105328</TotalTime>
  <Words>2521</Words>
  <Application>Microsoft Office PowerPoint</Application>
  <PresentationFormat>Widescreen</PresentationFormat>
  <Paragraphs>391</Paragraphs>
  <Slides>41</Slides>
  <Notes>41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41</vt:i4>
      </vt:variant>
    </vt:vector>
  </HeadingPairs>
  <TitlesOfParts>
    <vt:vector size="45" baseType="lpstr">
      <vt:lpstr>Arial</vt:lpstr>
      <vt:lpstr>Calibri</vt:lpstr>
      <vt:lpstr>Trebuchet MS</vt:lpstr>
      <vt:lpstr>Berlin</vt:lpstr>
      <vt:lpstr>2025 GO Bond Instructions  2025 General Obligation Bond Program 2025-2034 Decade Plan</vt:lpstr>
      <vt:lpstr>Introductions</vt:lpstr>
      <vt:lpstr>GO Resources Page</vt:lpstr>
      <vt:lpstr>City of Albuquerque Capital Program</vt:lpstr>
      <vt:lpstr>Component Capital Improvement Program (CCIP)</vt:lpstr>
      <vt:lpstr>General Obligation Bonds</vt:lpstr>
      <vt:lpstr>Planning Process</vt:lpstr>
      <vt:lpstr>Criteria Resolution Section 1 – Centers &amp; Corridors</vt:lpstr>
      <vt:lpstr>Criteria Resolution Section 2 – Rehabilitation</vt:lpstr>
      <vt:lpstr>Criteria Resolution Section 3 – Equity</vt:lpstr>
      <vt:lpstr>Criteria Resolution Sections 4 &amp; 5 - Grading Criteria</vt:lpstr>
      <vt:lpstr>Criteria Resolution Section 8 – Departmental Funding Allocations</vt:lpstr>
      <vt:lpstr>Criteria Resolution Section 8 – Mandates</vt:lpstr>
      <vt:lpstr>Allocation Chart</vt:lpstr>
      <vt:lpstr>Facility Condition Assessments &amp; Asset Management</vt:lpstr>
      <vt:lpstr>Deferred Maintenance</vt:lpstr>
      <vt:lpstr>Decade Plan</vt:lpstr>
      <vt:lpstr>https://login.procore.com/</vt:lpstr>
      <vt:lpstr>Project Request Form</vt:lpstr>
      <vt:lpstr>2025 General Obligation Project Request</vt:lpstr>
      <vt:lpstr>Funding Data Section</vt:lpstr>
      <vt:lpstr>Funding Data Section</vt:lpstr>
      <vt:lpstr>Funding Data Section</vt:lpstr>
      <vt:lpstr>2025 General Obligation Project Request</vt:lpstr>
      <vt:lpstr>2025 General Obligation Project Request</vt:lpstr>
      <vt:lpstr>2025 General Obligation PRF pt. 2</vt:lpstr>
      <vt:lpstr>2025 General Obligation PRF pt. 2</vt:lpstr>
      <vt:lpstr>2025 General Obligation PRF pt. 2</vt:lpstr>
      <vt:lpstr>2025 General Obligation PRF pt. 2</vt:lpstr>
      <vt:lpstr>GO Resources Page</vt:lpstr>
      <vt:lpstr>Vehicle Requests</vt:lpstr>
      <vt:lpstr>Decade Plan Needs</vt:lpstr>
      <vt:lpstr>Operations &amp;  Maintenance - 1</vt:lpstr>
      <vt:lpstr>O&amp;M - 2</vt:lpstr>
      <vt:lpstr>O&amp;M - 3</vt:lpstr>
      <vt:lpstr>O&amp;M - 4</vt:lpstr>
      <vt:lpstr>O&amp;M - 5</vt:lpstr>
      <vt:lpstr>Sub-Project Form</vt:lpstr>
      <vt:lpstr>https://login.procore.com/</vt:lpstr>
      <vt:lpstr>Important Dates</vt:lpstr>
      <vt:lpstr>PRF Deadline 3pm Thursday April 25th, 2024</vt:lpstr>
    </vt:vector>
  </TitlesOfParts>
  <Company>City of Albuquerque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2022 GO Bond PRF Updates</dc:title>
  <dc:creator>Maden, Shawn M.</dc:creator>
  <cp:lastModifiedBy>Maden, Shawn M.</cp:lastModifiedBy>
  <cp:revision>264</cp:revision>
  <cp:lastPrinted>2024-03-20T21:19:31Z</cp:lastPrinted>
  <dcterms:created xsi:type="dcterms:W3CDTF">2021-11-22T22:38:11Z</dcterms:created>
  <dcterms:modified xsi:type="dcterms:W3CDTF">2024-03-26T18:36:06Z</dcterms:modified>
</cp:coreProperties>
</file>